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60" r:id="rId1"/>
  </p:sldMasterIdLst>
  <p:sldIdLst>
    <p:sldId id="256" r:id="rId2"/>
    <p:sldId id="265" r:id="rId3"/>
    <p:sldId id="266" r:id="rId4"/>
    <p:sldId id="267" r:id="rId5"/>
    <p:sldId id="268" r:id="rId6"/>
    <p:sldId id="264" r:id="rId7"/>
    <p:sldId id="269" r:id="rId8"/>
    <p:sldId id="270" r:id="rId9"/>
    <p:sldId id="271" r:id="rId10"/>
    <p:sldId id="285" r:id="rId11"/>
    <p:sldId id="282" r:id="rId12"/>
    <p:sldId id="286" r:id="rId13"/>
    <p:sldId id="272" r:id="rId14"/>
    <p:sldId id="287" r:id="rId15"/>
    <p:sldId id="283" r:id="rId16"/>
    <p:sldId id="288" r:id="rId17"/>
    <p:sldId id="273" r:id="rId18"/>
    <p:sldId id="289" r:id="rId19"/>
    <p:sldId id="274" r:id="rId20"/>
    <p:sldId id="290" r:id="rId21"/>
    <p:sldId id="284" r:id="rId22"/>
    <p:sldId id="291" r:id="rId23"/>
    <p:sldId id="275" r:id="rId24"/>
    <p:sldId id="292" r:id="rId25"/>
    <p:sldId id="276" r:id="rId26"/>
    <p:sldId id="281" r:id="rId27"/>
    <p:sldId id="294" r:id="rId28"/>
    <p:sldId id="293" r:id="rId29"/>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260459554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3366497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462820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30062203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104159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36214373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3898722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53753951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277777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2DA036B-E0A8-4A9D-B603-F14330CB0F9B}" type="datetimeFigureOut">
              <a:rPr lang="en-US" smtClean="0"/>
              <a:t>2/13/2019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1952483095"/>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2DA036B-E0A8-4A9D-B603-F14330CB0F9B}" type="datetimeFigureOut">
              <a:rPr lang="en-US" smtClean="0"/>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974303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2DA036B-E0A8-4A9D-B603-F14330CB0F9B}" type="datetimeFigureOut">
              <a:rPr lang="en-US" smtClean="0"/>
              <a:t>2/13/2019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4225646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2DA036B-E0A8-4A9D-B603-F14330CB0F9B}" type="datetimeFigureOut">
              <a:rPr lang="en-US" smtClean="0"/>
              <a:t>2/13/2019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123286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DA036B-E0A8-4A9D-B603-F14330CB0F9B}" type="datetimeFigureOut">
              <a:rPr lang="en-US" smtClean="0"/>
              <a:t>2/13/2019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2601794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2DA036B-E0A8-4A9D-B603-F14330CB0F9B}" type="datetimeFigureOut">
              <a:rPr lang="en-US" smtClean="0"/>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834915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2DA036B-E0A8-4A9D-B603-F14330CB0F9B}" type="datetimeFigureOut">
              <a:rPr lang="en-US" smtClean="0"/>
              <a:t>2/13/2019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29CB32-F8B0-4B19-A5DE-C630BB710094}" type="slidenum">
              <a:rPr lang="en-US" smtClean="0"/>
              <a:t>‹#›</a:t>
            </a:fld>
            <a:endParaRPr lang="en-US"/>
          </a:p>
        </p:txBody>
      </p:sp>
    </p:spTree>
    <p:extLst>
      <p:ext uri="{BB962C8B-B14F-4D97-AF65-F5344CB8AC3E}">
        <p14:creationId xmlns:p14="http://schemas.microsoft.com/office/powerpoint/2010/main" val="36156387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2DA036B-E0A8-4A9D-B603-F14330CB0F9B}" type="datetimeFigureOut">
              <a:rPr lang="en-US" smtClean="0"/>
              <a:t>2/13/2019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229CB32-F8B0-4B19-A5DE-C630BB710094}" type="slidenum">
              <a:rPr lang="en-US" smtClean="0"/>
              <a:t>‹#›</a:t>
            </a:fld>
            <a:endParaRPr lang="en-US"/>
          </a:p>
        </p:txBody>
      </p:sp>
    </p:spTree>
    <p:extLst>
      <p:ext uri="{BB962C8B-B14F-4D97-AF65-F5344CB8AC3E}">
        <p14:creationId xmlns:p14="http://schemas.microsoft.com/office/powerpoint/2010/main" val="2730717176"/>
      </p:ext>
    </p:extLst>
  </p:cSld>
  <p:clrMap bg1="lt1" tx1="dk1" bg2="lt2" tx2="dk2" accent1="accent1" accent2="accent2" accent3="accent3" accent4="accent4" accent5="accent5" accent6="accent6" hlink="hlink" folHlink="folHlink"/>
  <p:sldLayoutIdLst>
    <p:sldLayoutId id="2147484361" r:id="rId1"/>
    <p:sldLayoutId id="2147484362" r:id="rId2"/>
    <p:sldLayoutId id="2147484363" r:id="rId3"/>
    <p:sldLayoutId id="2147484364" r:id="rId4"/>
    <p:sldLayoutId id="2147484365" r:id="rId5"/>
    <p:sldLayoutId id="2147484366" r:id="rId6"/>
    <p:sldLayoutId id="2147484367" r:id="rId7"/>
    <p:sldLayoutId id="2147484368" r:id="rId8"/>
    <p:sldLayoutId id="2147484369" r:id="rId9"/>
    <p:sldLayoutId id="2147484370" r:id="rId10"/>
    <p:sldLayoutId id="2147484371" r:id="rId11"/>
    <p:sldLayoutId id="2147484372" r:id="rId12"/>
    <p:sldLayoutId id="2147484373" r:id="rId13"/>
    <p:sldLayoutId id="2147484374" r:id="rId14"/>
    <p:sldLayoutId id="2147484375" r:id="rId15"/>
    <p:sldLayoutId id="21474843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9800" y="322263"/>
            <a:ext cx="8496300" cy="2387600"/>
          </a:xfrm>
        </p:spPr>
        <p:txBody>
          <a:bodyPr>
            <a:normAutofit/>
          </a:bodyPr>
          <a:lstStyle/>
          <a:p>
            <a:pPr algn="ctr"/>
            <a:r>
              <a:rPr lang="en-US" dirty="0" smtClean="0"/>
              <a:t>Notice of Adverse Benefit Determination (NOABD)</a:t>
            </a:r>
            <a:endParaRPr lang="en-US" dirty="0"/>
          </a:p>
        </p:txBody>
      </p:sp>
      <p:sp>
        <p:nvSpPr>
          <p:cNvPr id="3" name="Subtitle 2"/>
          <p:cNvSpPr>
            <a:spLocks noGrp="1"/>
          </p:cNvSpPr>
          <p:nvPr>
            <p:ph type="subTitle" idx="1"/>
          </p:nvPr>
        </p:nvSpPr>
        <p:spPr>
          <a:xfrm>
            <a:off x="992372" y="3073068"/>
            <a:ext cx="9144000" cy="2278062"/>
          </a:xfrm>
        </p:spPr>
        <p:txBody>
          <a:bodyPr>
            <a:normAutofit/>
          </a:bodyPr>
          <a:lstStyle/>
          <a:p>
            <a:pPr marL="342900" indent="-342900" algn="l">
              <a:buFont typeface="Arial" panose="020B0604020202020204" pitchFamily="34" charset="0"/>
              <a:buChar char="•"/>
            </a:pPr>
            <a:r>
              <a:rPr lang="en-US" dirty="0">
                <a:solidFill>
                  <a:schemeClr val="tx1">
                    <a:lumMod val="75000"/>
                    <a:lumOff val="25000"/>
                  </a:schemeClr>
                </a:solidFill>
              </a:rPr>
              <a:t>The </a:t>
            </a:r>
            <a:r>
              <a:rPr lang="en-US" dirty="0" smtClean="0">
                <a:solidFill>
                  <a:schemeClr val="tx1">
                    <a:lumMod val="75000"/>
                    <a:lumOff val="25000"/>
                  </a:schemeClr>
                </a:solidFill>
              </a:rPr>
              <a:t>CFR 42 Final </a:t>
            </a:r>
            <a:r>
              <a:rPr lang="en-US" dirty="0">
                <a:solidFill>
                  <a:schemeClr val="tx1">
                    <a:lumMod val="75000"/>
                    <a:lumOff val="25000"/>
                  </a:schemeClr>
                </a:solidFill>
              </a:rPr>
              <a:t>Rule replaced the term “Action” with “Adverse Benefit Determination</a:t>
            </a:r>
            <a:r>
              <a:rPr lang="en-US" dirty="0" smtClean="0">
                <a:solidFill>
                  <a:schemeClr val="tx1">
                    <a:lumMod val="75000"/>
                    <a:lumOff val="25000"/>
                  </a:schemeClr>
                </a:solidFill>
              </a:rPr>
              <a:t>”. Which means we will send out NOABDs in place of NOAs (Notice of Action).</a:t>
            </a:r>
            <a:endParaRPr lang="en-US" baseline="30000" dirty="0" smtClean="0">
              <a:solidFill>
                <a:schemeClr val="tx1">
                  <a:lumMod val="75000"/>
                  <a:lumOff val="25000"/>
                </a:schemeClr>
              </a:solidFill>
            </a:endParaRPr>
          </a:p>
          <a:p>
            <a:pPr marL="342900" indent="-342900" algn="l">
              <a:buFont typeface="Arial" panose="020B0604020202020204" pitchFamily="34" charset="0"/>
              <a:buChar char="•"/>
            </a:pPr>
            <a:r>
              <a:rPr lang="en-US" dirty="0" smtClean="0">
                <a:solidFill>
                  <a:schemeClr val="tx1">
                    <a:lumMod val="75000"/>
                    <a:lumOff val="25000"/>
                  </a:schemeClr>
                </a:solidFill>
              </a:rPr>
              <a:t>The </a:t>
            </a:r>
            <a:r>
              <a:rPr lang="en-US" dirty="0">
                <a:solidFill>
                  <a:schemeClr val="tx1">
                    <a:lumMod val="75000"/>
                    <a:lumOff val="25000"/>
                  </a:schemeClr>
                </a:solidFill>
              </a:rPr>
              <a:t>definition of an “</a:t>
            </a:r>
            <a:r>
              <a:rPr lang="en-US" u="sng" dirty="0">
                <a:solidFill>
                  <a:schemeClr val="tx1">
                    <a:lumMod val="75000"/>
                    <a:lumOff val="25000"/>
                  </a:schemeClr>
                </a:solidFill>
              </a:rPr>
              <a:t>Adverse Benefit Determination</a:t>
            </a:r>
            <a:r>
              <a:rPr lang="en-US" dirty="0">
                <a:solidFill>
                  <a:schemeClr val="tx1">
                    <a:lumMod val="75000"/>
                    <a:lumOff val="25000"/>
                  </a:schemeClr>
                </a:solidFill>
              </a:rPr>
              <a:t>” encompasses all previous elements of “Action” </a:t>
            </a:r>
            <a:r>
              <a:rPr lang="en-US" dirty="0" smtClean="0">
                <a:solidFill>
                  <a:schemeClr val="tx1">
                    <a:lumMod val="75000"/>
                    <a:lumOff val="25000"/>
                  </a:schemeClr>
                </a:solidFill>
              </a:rPr>
              <a:t>with </a:t>
            </a:r>
            <a:r>
              <a:rPr lang="en-US" dirty="0">
                <a:solidFill>
                  <a:schemeClr val="tx1">
                    <a:lumMod val="75000"/>
                    <a:lumOff val="25000"/>
                  </a:schemeClr>
                </a:solidFill>
              </a:rPr>
              <a:t>the </a:t>
            </a:r>
            <a:r>
              <a:rPr lang="en-US" dirty="0" smtClean="0">
                <a:solidFill>
                  <a:schemeClr val="tx1">
                    <a:lumMod val="75000"/>
                    <a:lumOff val="25000"/>
                  </a:schemeClr>
                </a:solidFill>
              </a:rPr>
              <a:t>inclusion </a:t>
            </a:r>
            <a:r>
              <a:rPr lang="en-US" dirty="0">
                <a:solidFill>
                  <a:schemeClr val="tx1">
                    <a:lumMod val="75000"/>
                    <a:lumOff val="25000"/>
                  </a:schemeClr>
                </a:solidFill>
              </a:rPr>
              <a:t>of </a:t>
            </a:r>
            <a:r>
              <a:rPr lang="en-US" dirty="0" smtClean="0">
                <a:solidFill>
                  <a:schemeClr val="tx1">
                    <a:lumMod val="75000"/>
                    <a:lumOff val="25000"/>
                  </a:schemeClr>
                </a:solidFill>
              </a:rPr>
              <a:t>determinations involving medical necessity, appropriateness, setting </a:t>
            </a:r>
            <a:r>
              <a:rPr lang="en-US" dirty="0">
                <a:solidFill>
                  <a:schemeClr val="tx1">
                    <a:lumMod val="75000"/>
                    <a:lumOff val="25000"/>
                  </a:schemeClr>
                </a:solidFill>
              </a:rPr>
              <a:t>of covered benefits, and financial liability. </a:t>
            </a:r>
            <a:endParaRPr lang="en-US" dirty="0" smtClean="0">
              <a:solidFill>
                <a:schemeClr val="tx1">
                  <a:lumMod val="75000"/>
                  <a:lumOff val="25000"/>
                </a:schemeClr>
              </a:solidFill>
            </a:endParaRPr>
          </a:p>
          <a:p>
            <a:pPr marL="342900" indent="-342900" algn="l">
              <a:buFont typeface="Arial" panose="020B0604020202020204" pitchFamily="34" charset="0"/>
              <a:buChar char="•"/>
            </a:pPr>
            <a:r>
              <a:rPr lang="en-US" dirty="0" smtClean="0">
                <a:solidFill>
                  <a:schemeClr val="tx1">
                    <a:lumMod val="75000"/>
                    <a:lumOff val="25000"/>
                  </a:schemeClr>
                </a:solidFill>
              </a:rPr>
              <a:t>These NOABD forms will only be issued to Medi-Cal beneficiaries </a:t>
            </a:r>
          </a:p>
          <a:p>
            <a:pPr algn="l"/>
            <a:endParaRPr lang="en-US" dirty="0"/>
          </a:p>
        </p:txBody>
      </p:sp>
    </p:spTree>
    <p:extLst>
      <p:ext uri="{BB962C8B-B14F-4D97-AF65-F5344CB8AC3E}">
        <p14:creationId xmlns:p14="http://schemas.microsoft.com/office/powerpoint/2010/main" val="20547634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1045-Denial Example </a:t>
            </a:r>
            <a:endParaRPr lang="en-US" dirty="0"/>
          </a:p>
        </p:txBody>
      </p:sp>
      <p:sp>
        <p:nvSpPr>
          <p:cNvPr id="3" name="Content Placeholder 2"/>
          <p:cNvSpPr>
            <a:spLocks noGrp="1"/>
          </p:cNvSpPr>
          <p:nvPr>
            <p:ph idx="1"/>
          </p:nvPr>
        </p:nvSpPr>
        <p:spPr/>
        <p:txBody>
          <a:bodyPr/>
          <a:lstStyle/>
          <a:p>
            <a:r>
              <a:rPr lang="en-US" dirty="0"/>
              <a:t>Alice comes in with family for an assessment due to difficulty with memory, confusion, and nonsensical speech and they are worried she is mentally ill. After gathering information and </a:t>
            </a:r>
            <a:r>
              <a:rPr lang="en-US" dirty="0" smtClean="0"/>
              <a:t>completing an </a:t>
            </a:r>
            <a:r>
              <a:rPr lang="en-US" dirty="0"/>
              <a:t>assessment, the clinician finds that she meets criteria for dementia, which is an excluded primary diagnosis. Alice is denied services. Clinician sends 1045 – Denial letter. </a:t>
            </a:r>
          </a:p>
        </p:txBody>
      </p:sp>
    </p:spTree>
    <p:extLst>
      <p:ext uri="{BB962C8B-B14F-4D97-AF65-F5344CB8AC3E}">
        <p14:creationId xmlns:p14="http://schemas.microsoft.com/office/powerpoint/2010/main" val="1331473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1045-Delivery System</a:t>
            </a:r>
            <a:endParaRPr lang="en-US" dirty="0"/>
          </a:p>
        </p:txBody>
      </p:sp>
      <p:sp>
        <p:nvSpPr>
          <p:cNvPr id="3" name="Content Placeholder 2"/>
          <p:cNvSpPr>
            <a:spLocks noGrp="1"/>
          </p:cNvSpPr>
          <p:nvPr>
            <p:ph sz="half" idx="1"/>
          </p:nvPr>
        </p:nvSpPr>
        <p:spPr/>
        <p:txBody>
          <a:bodyPr/>
          <a:lstStyle/>
          <a:p>
            <a:r>
              <a:rPr lang="en-US" dirty="0" smtClean="0"/>
              <a:t>This form is used </a:t>
            </a:r>
            <a:r>
              <a:rPr lang="en-US" dirty="0"/>
              <a:t>if the beneficiary </a:t>
            </a:r>
            <a:r>
              <a:rPr lang="en-US" dirty="0" smtClean="0"/>
              <a:t>does not </a:t>
            </a:r>
            <a:r>
              <a:rPr lang="en-US" dirty="0"/>
              <a:t>meet medical necessity criteria for specialty mental health services but is referred to a Managed Care Plan (MCP</a:t>
            </a:r>
            <a:r>
              <a:rPr lang="en-US" dirty="0" smtClean="0"/>
              <a:t>), </a:t>
            </a:r>
            <a:r>
              <a:rPr lang="en-US" dirty="0"/>
              <a:t>for example </a:t>
            </a:r>
            <a:r>
              <a:rPr lang="en-US" dirty="0" smtClean="0"/>
              <a:t>Beacon, </a:t>
            </a:r>
            <a:r>
              <a:rPr lang="en-US" dirty="0"/>
              <a:t>for non-specialty mental health services. </a:t>
            </a:r>
            <a:endParaRPr lang="en-US" dirty="0" smtClean="0"/>
          </a:p>
          <a:p>
            <a:r>
              <a:rPr lang="en-US" dirty="0" smtClean="0"/>
              <a:t>This is the form that was previously called </a:t>
            </a:r>
            <a:r>
              <a:rPr lang="en-US" dirty="0" smtClean="0">
                <a:solidFill>
                  <a:schemeClr val="accent2"/>
                </a:solidFill>
              </a:rPr>
              <a:t>1045-R (Referral)</a:t>
            </a:r>
          </a:p>
          <a:p>
            <a:r>
              <a:rPr lang="en-US" dirty="0" smtClean="0"/>
              <a:t>This </a:t>
            </a:r>
            <a:r>
              <a:rPr lang="en-US" dirty="0"/>
              <a:t>form will also be used by Access </a:t>
            </a:r>
            <a:r>
              <a:rPr lang="en-US" dirty="0" smtClean="0"/>
              <a:t>Staff and/or LPHA when a referral to an MCP is made.</a:t>
            </a:r>
          </a:p>
          <a:p>
            <a:endParaRPr lang="en-US" dirty="0"/>
          </a:p>
          <a:p>
            <a:endParaRPr lang="en-US" dirty="0"/>
          </a:p>
        </p:txBody>
      </p:sp>
      <p:pic>
        <p:nvPicPr>
          <p:cNvPr id="5" name="Content Placeholder 9"/>
          <p:cNvPicPr>
            <a:picLocks noGrp="1" noChangeAspect="1"/>
          </p:cNvPicPr>
          <p:nvPr>
            <p:ph sz="half" idx="2"/>
          </p:nvPr>
        </p:nvPicPr>
        <p:blipFill>
          <a:blip r:embed="rId2"/>
          <a:stretch>
            <a:fillRect/>
          </a:stretch>
        </p:blipFill>
        <p:spPr>
          <a:xfrm>
            <a:off x="5089525" y="2319889"/>
            <a:ext cx="4184650" cy="3562834"/>
          </a:xfrm>
          <a:prstGeom prst="rect">
            <a:avLst/>
          </a:prstGeom>
        </p:spPr>
      </p:pic>
    </p:spTree>
    <p:extLst>
      <p:ext uri="{BB962C8B-B14F-4D97-AF65-F5344CB8AC3E}">
        <p14:creationId xmlns:p14="http://schemas.microsoft.com/office/powerpoint/2010/main" val="36437434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1045-Delivery System Example</a:t>
            </a:r>
            <a:endParaRPr lang="en-US" dirty="0"/>
          </a:p>
        </p:txBody>
      </p:sp>
      <p:sp>
        <p:nvSpPr>
          <p:cNvPr id="3" name="Content Placeholder 2"/>
          <p:cNvSpPr>
            <a:spLocks noGrp="1"/>
          </p:cNvSpPr>
          <p:nvPr>
            <p:ph idx="1"/>
          </p:nvPr>
        </p:nvSpPr>
        <p:spPr/>
        <p:txBody>
          <a:bodyPr/>
          <a:lstStyle/>
          <a:p>
            <a:r>
              <a:rPr lang="en-US" dirty="0"/>
              <a:t>Martha, George’s Mom, calls the children’s clinic in order to </a:t>
            </a:r>
            <a:r>
              <a:rPr lang="en-US" dirty="0" smtClean="0"/>
              <a:t>request access to mental </a:t>
            </a:r>
            <a:r>
              <a:rPr lang="en-US" dirty="0"/>
              <a:t>health services for George. George has difficulty listening to </a:t>
            </a:r>
            <a:r>
              <a:rPr lang="en-US" dirty="0" smtClean="0"/>
              <a:t>her requests </a:t>
            </a:r>
            <a:r>
              <a:rPr lang="en-US" dirty="0"/>
              <a:t>to </a:t>
            </a:r>
            <a:r>
              <a:rPr lang="en-US" dirty="0" smtClean="0"/>
              <a:t>complete his chores </a:t>
            </a:r>
            <a:r>
              <a:rPr lang="en-US" dirty="0"/>
              <a:t>and </a:t>
            </a:r>
            <a:r>
              <a:rPr lang="en-US" dirty="0" smtClean="0"/>
              <a:t>she reports that he has </a:t>
            </a:r>
            <a:r>
              <a:rPr lang="en-US" dirty="0"/>
              <a:t>started talking back more. </a:t>
            </a:r>
            <a:r>
              <a:rPr lang="en-US" dirty="0" smtClean="0"/>
              <a:t>After completing an assessment, an </a:t>
            </a:r>
            <a:r>
              <a:rPr lang="en-US" dirty="0"/>
              <a:t>access clinician decides he would be best served at a lower level of care and refers him to Beacon. Access clinician sends 1045 – Delivery System letter. </a:t>
            </a:r>
          </a:p>
        </p:txBody>
      </p:sp>
    </p:spTree>
    <p:extLst>
      <p:ext uri="{BB962C8B-B14F-4D97-AF65-F5344CB8AC3E}">
        <p14:creationId xmlns:p14="http://schemas.microsoft.com/office/powerpoint/2010/main" val="28563734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latin typeface="Arial" panose="020B0604020202020204" pitchFamily="34" charset="0"/>
                <a:cs typeface="Arial" panose="020B0604020202020204" pitchFamily="34" charset="0"/>
              </a:rPr>
              <a:t>1045-Termination</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p:txBody>
          <a:bodyPr/>
          <a:lstStyle/>
          <a:p>
            <a:r>
              <a:rPr lang="en-US" dirty="0" smtClean="0"/>
              <a:t>This form is used when the MHP decides to terminate, reduce, or suspend a previously authorized service.</a:t>
            </a:r>
          </a:p>
          <a:p>
            <a:r>
              <a:rPr lang="en-US" dirty="0"/>
              <a:t>This is the form that was previously called </a:t>
            </a:r>
            <a:r>
              <a:rPr lang="en-US" dirty="0" smtClean="0">
                <a:solidFill>
                  <a:schemeClr val="accent2"/>
                </a:solidFill>
              </a:rPr>
              <a:t>1045-B.</a:t>
            </a:r>
            <a:r>
              <a:rPr lang="en-US" dirty="0" smtClean="0"/>
              <a:t> </a:t>
            </a:r>
            <a:endParaRPr lang="en-US" dirty="0" smtClean="0">
              <a:solidFill>
                <a:schemeClr val="accent5"/>
              </a:solidFill>
            </a:endParaRPr>
          </a:p>
          <a:p>
            <a:r>
              <a:rPr lang="en-US" dirty="0" smtClean="0"/>
              <a:t>This form will be used by the LPHA making the decision to terminate.</a:t>
            </a:r>
            <a:endParaRPr lang="en-US" dirty="0"/>
          </a:p>
        </p:txBody>
      </p:sp>
      <p:pic>
        <p:nvPicPr>
          <p:cNvPr id="5" name="Content Placeholder 6"/>
          <p:cNvPicPr>
            <a:picLocks noGrp="1" noChangeAspect="1"/>
          </p:cNvPicPr>
          <p:nvPr>
            <p:ph sz="half" idx="2"/>
          </p:nvPr>
        </p:nvPicPr>
        <p:blipFill>
          <a:blip r:embed="rId2"/>
          <a:stretch>
            <a:fillRect/>
          </a:stretch>
        </p:blipFill>
        <p:spPr>
          <a:xfrm>
            <a:off x="5089525" y="2197056"/>
            <a:ext cx="4184650" cy="3808501"/>
          </a:xfrm>
          <a:prstGeom prst="rect">
            <a:avLst/>
          </a:prstGeom>
        </p:spPr>
      </p:pic>
    </p:spTree>
    <p:extLst>
      <p:ext uri="{BB962C8B-B14F-4D97-AF65-F5344CB8AC3E}">
        <p14:creationId xmlns:p14="http://schemas.microsoft.com/office/powerpoint/2010/main" val="200940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1045-Termination Example </a:t>
            </a:r>
            <a:endParaRPr lang="en-US" dirty="0"/>
          </a:p>
        </p:txBody>
      </p:sp>
      <p:sp>
        <p:nvSpPr>
          <p:cNvPr id="3" name="Content Placeholder 2"/>
          <p:cNvSpPr>
            <a:spLocks noGrp="1"/>
          </p:cNvSpPr>
          <p:nvPr>
            <p:ph idx="1"/>
          </p:nvPr>
        </p:nvSpPr>
        <p:spPr/>
        <p:txBody>
          <a:bodyPr/>
          <a:lstStyle/>
          <a:p>
            <a:r>
              <a:rPr lang="en-US" dirty="0"/>
              <a:t>Sasha has been attending individual therapy through older adults for the past year and a half. Her original treatment goal of addressing grief and anxiety, related to the death of her spouse, </a:t>
            </a:r>
            <a:r>
              <a:rPr lang="en-US" dirty="0" smtClean="0"/>
              <a:t>has </a:t>
            </a:r>
            <a:r>
              <a:rPr lang="en-US" dirty="0"/>
              <a:t>been </a:t>
            </a:r>
            <a:r>
              <a:rPr lang="en-US" dirty="0" smtClean="0"/>
              <a:t>met and therefore she is ready to close. </a:t>
            </a:r>
            <a:r>
              <a:rPr lang="en-US" dirty="0"/>
              <a:t>Sasha disagrees with her therapist and wants to continue services. Clinician sends 1045 – Termination letter. </a:t>
            </a:r>
          </a:p>
        </p:txBody>
      </p:sp>
    </p:spTree>
    <p:extLst>
      <p:ext uri="{BB962C8B-B14F-4D97-AF65-F5344CB8AC3E}">
        <p14:creationId xmlns:p14="http://schemas.microsoft.com/office/powerpoint/2010/main" val="26205608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1045-Modification </a:t>
            </a:r>
            <a:endParaRPr lang="en-US" dirty="0"/>
          </a:p>
        </p:txBody>
      </p:sp>
      <p:sp>
        <p:nvSpPr>
          <p:cNvPr id="3" name="Content Placeholder 2"/>
          <p:cNvSpPr>
            <a:spLocks noGrp="1"/>
          </p:cNvSpPr>
          <p:nvPr>
            <p:ph sz="half" idx="1"/>
          </p:nvPr>
        </p:nvSpPr>
        <p:spPr/>
        <p:txBody>
          <a:bodyPr/>
          <a:lstStyle/>
          <a:p>
            <a:r>
              <a:rPr lang="en-US" dirty="0" smtClean="0"/>
              <a:t>This form is used when the MHP modifies or limits a provider’s request for a service, which includes an increase or decrease or alteration to type of services.</a:t>
            </a:r>
          </a:p>
          <a:p>
            <a:r>
              <a:rPr lang="en-US" dirty="0"/>
              <a:t>This is the form that was previously called </a:t>
            </a:r>
            <a:r>
              <a:rPr lang="en-US" dirty="0" smtClean="0">
                <a:solidFill>
                  <a:schemeClr val="accent2"/>
                </a:solidFill>
              </a:rPr>
              <a:t>1045-B. </a:t>
            </a:r>
          </a:p>
          <a:p>
            <a:r>
              <a:rPr lang="en-US" dirty="0" smtClean="0"/>
              <a:t>This form is used by Access staff working to approve, modify or deny access with organizational providers.</a:t>
            </a:r>
            <a:endParaRPr lang="en-US" dirty="0"/>
          </a:p>
          <a:p>
            <a:endParaRPr lang="en-US" dirty="0"/>
          </a:p>
        </p:txBody>
      </p:sp>
      <p:pic>
        <p:nvPicPr>
          <p:cNvPr id="5" name="Content Placeholder 7"/>
          <p:cNvPicPr>
            <a:picLocks noGrp="1" noChangeAspect="1"/>
          </p:cNvPicPr>
          <p:nvPr>
            <p:ph sz="half" idx="2"/>
          </p:nvPr>
        </p:nvPicPr>
        <p:blipFill>
          <a:blip r:embed="rId2"/>
          <a:stretch>
            <a:fillRect/>
          </a:stretch>
        </p:blipFill>
        <p:spPr>
          <a:xfrm>
            <a:off x="5100873" y="2160588"/>
            <a:ext cx="4161953" cy="3881437"/>
          </a:xfrm>
          <a:prstGeom prst="rect">
            <a:avLst/>
          </a:prstGeom>
        </p:spPr>
      </p:pic>
    </p:spTree>
    <p:extLst>
      <p:ext uri="{BB962C8B-B14F-4D97-AF65-F5344CB8AC3E}">
        <p14:creationId xmlns:p14="http://schemas.microsoft.com/office/powerpoint/2010/main" val="27718657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1045-Modification Example </a:t>
            </a:r>
            <a:endParaRPr lang="en-US" dirty="0"/>
          </a:p>
        </p:txBody>
      </p:sp>
      <p:sp>
        <p:nvSpPr>
          <p:cNvPr id="3" name="Content Placeholder 2"/>
          <p:cNvSpPr>
            <a:spLocks noGrp="1"/>
          </p:cNvSpPr>
          <p:nvPr>
            <p:ph idx="1"/>
          </p:nvPr>
        </p:nvSpPr>
        <p:spPr/>
        <p:txBody>
          <a:bodyPr/>
          <a:lstStyle/>
          <a:p>
            <a:r>
              <a:rPr lang="en-US" dirty="0"/>
              <a:t>A provider requests to have a beneficiary placed in a half-day, day treatment intensive </a:t>
            </a:r>
            <a:r>
              <a:rPr lang="en-US" dirty="0" smtClean="0"/>
              <a:t>program five days per week, but the MHP modifies that request and approves two individual psychotherapy sessions (50 minutes each) three times per week, plus one group psychotherapy session (90 minutes) once per week, plus attendance at a Wellness Center two times per week, including a check-in with a Wellness Center peer counselor. Since we, the MHP, have modified the authorization request, we must issue a 1045-Modification.  </a:t>
            </a:r>
            <a:endParaRPr lang="en-US" dirty="0"/>
          </a:p>
        </p:txBody>
      </p:sp>
    </p:spTree>
    <p:extLst>
      <p:ext uri="{BB962C8B-B14F-4D97-AF65-F5344CB8AC3E}">
        <p14:creationId xmlns:p14="http://schemas.microsoft.com/office/powerpoint/2010/main" val="5810431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latin typeface="Arial" panose="020B0604020202020204" pitchFamily="34" charset="0"/>
                <a:cs typeface="Arial" panose="020B0604020202020204" pitchFamily="34" charset="0"/>
              </a:rPr>
              <a:t>1045-Payment Denial</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p:txBody>
          <a:bodyPr/>
          <a:lstStyle/>
          <a:p>
            <a:r>
              <a:rPr lang="en-US" dirty="0"/>
              <a:t>The </a:t>
            </a:r>
            <a:r>
              <a:rPr lang="en-US" u="sng" dirty="0" smtClean="0"/>
              <a:t>1045-Payment Denial </a:t>
            </a:r>
            <a:r>
              <a:rPr lang="en-US" dirty="0"/>
              <a:t>would be used </a:t>
            </a:r>
            <a:r>
              <a:rPr lang="en-US" dirty="0" smtClean="0"/>
              <a:t>by the LPHA in the Utilization Review when a client no longer meets medical necessity after the service has already been delivered.</a:t>
            </a:r>
          </a:p>
          <a:p>
            <a:r>
              <a:rPr lang="en-US" dirty="0"/>
              <a:t>This is the form that was previously called </a:t>
            </a:r>
            <a:r>
              <a:rPr lang="en-US" dirty="0" smtClean="0">
                <a:solidFill>
                  <a:schemeClr val="accent2"/>
                </a:solidFill>
              </a:rPr>
              <a:t>1045-C.</a:t>
            </a:r>
            <a:r>
              <a:rPr lang="en-US" dirty="0" smtClean="0"/>
              <a:t> </a:t>
            </a:r>
          </a:p>
          <a:p>
            <a:r>
              <a:rPr lang="en-US" dirty="0" smtClean="0"/>
              <a:t>This form is used by Quality Improvement/Utilization Review Staff. </a:t>
            </a:r>
            <a:endParaRPr lang="en-US" dirty="0"/>
          </a:p>
        </p:txBody>
      </p:sp>
      <p:pic>
        <p:nvPicPr>
          <p:cNvPr id="5" name="Content Placeholder 3"/>
          <p:cNvPicPr>
            <a:picLocks noGrp="1" noChangeAspect="1"/>
          </p:cNvPicPr>
          <p:nvPr>
            <p:ph sz="half" idx="2"/>
          </p:nvPr>
        </p:nvPicPr>
        <p:blipFill>
          <a:blip r:embed="rId2"/>
          <a:stretch>
            <a:fillRect/>
          </a:stretch>
        </p:blipFill>
        <p:spPr>
          <a:xfrm>
            <a:off x="5114929" y="2160588"/>
            <a:ext cx="4133842" cy="3881437"/>
          </a:xfrm>
          <a:prstGeom prst="rect">
            <a:avLst/>
          </a:prstGeom>
        </p:spPr>
      </p:pic>
    </p:spTree>
    <p:extLst>
      <p:ext uri="{BB962C8B-B14F-4D97-AF65-F5344CB8AC3E}">
        <p14:creationId xmlns:p14="http://schemas.microsoft.com/office/powerpoint/2010/main" val="36081472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1045-Payment Denial Example </a:t>
            </a:r>
            <a:endParaRPr lang="en-US" dirty="0"/>
          </a:p>
        </p:txBody>
      </p:sp>
      <p:sp>
        <p:nvSpPr>
          <p:cNvPr id="3" name="Content Placeholder 2"/>
          <p:cNvSpPr>
            <a:spLocks noGrp="1"/>
          </p:cNvSpPr>
          <p:nvPr>
            <p:ph idx="1"/>
          </p:nvPr>
        </p:nvSpPr>
        <p:spPr/>
        <p:txBody>
          <a:bodyPr/>
          <a:lstStyle/>
          <a:p>
            <a:r>
              <a:rPr lang="en-US" dirty="0"/>
              <a:t>Fred is hospitalized out of county for the last two weeks, transferred from CSU, due to danger to self. The out of county hospital sends medical record for review by QI/UR staff to determine payment for rendered services. Charting shows no evidence of medical necessity related to suicidal ideation for the last two days of his stay and therefore payment is denied for those two days. QI/UR staff sends 1045 – Payment Denial letter. </a:t>
            </a:r>
          </a:p>
        </p:txBody>
      </p:sp>
    </p:spTree>
    <p:extLst>
      <p:ext uri="{BB962C8B-B14F-4D97-AF65-F5344CB8AC3E}">
        <p14:creationId xmlns:p14="http://schemas.microsoft.com/office/powerpoint/2010/main" val="42626151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latin typeface="Arial" panose="020B0604020202020204" pitchFamily="34" charset="0"/>
                <a:cs typeface="Arial" panose="020B0604020202020204" pitchFamily="34" charset="0"/>
              </a:rPr>
              <a:t>1045-Timely Access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a:xfrm>
            <a:off x="677334" y="2160588"/>
            <a:ext cx="4184035" cy="3880772"/>
          </a:xfrm>
        </p:spPr>
        <p:txBody>
          <a:bodyPr/>
          <a:lstStyle/>
          <a:p>
            <a:r>
              <a:rPr lang="en-US" dirty="0" smtClean="0"/>
              <a:t>This form is used when a beneficiary is not offered an appointment in a timely manner, with respect to state and federal timeliness standards.</a:t>
            </a:r>
          </a:p>
          <a:p>
            <a:r>
              <a:rPr lang="en-US" dirty="0"/>
              <a:t>This is the form that was previously called </a:t>
            </a:r>
            <a:r>
              <a:rPr lang="en-US" dirty="0" smtClean="0">
                <a:solidFill>
                  <a:schemeClr val="accent2"/>
                </a:solidFill>
              </a:rPr>
              <a:t>1045-E. </a:t>
            </a:r>
          </a:p>
          <a:p>
            <a:r>
              <a:rPr lang="en-US" dirty="0" smtClean="0"/>
              <a:t>This form is utilized by Access staff</a:t>
            </a:r>
          </a:p>
          <a:p>
            <a:endParaRPr lang="en-US" dirty="0" smtClean="0"/>
          </a:p>
        </p:txBody>
      </p:sp>
      <p:pic>
        <p:nvPicPr>
          <p:cNvPr id="5" name="Content Placeholder 6"/>
          <p:cNvPicPr>
            <a:picLocks noGrp="1" noChangeAspect="1"/>
          </p:cNvPicPr>
          <p:nvPr>
            <p:ph sz="half" idx="2"/>
          </p:nvPr>
        </p:nvPicPr>
        <p:blipFill>
          <a:blip r:embed="rId2"/>
          <a:stretch>
            <a:fillRect/>
          </a:stretch>
        </p:blipFill>
        <p:spPr>
          <a:xfrm>
            <a:off x="5249770" y="2160588"/>
            <a:ext cx="3864160" cy="3881437"/>
          </a:xfrm>
          <a:prstGeom prst="rect">
            <a:avLst/>
          </a:prstGeom>
        </p:spPr>
      </p:pic>
    </p:spTree>
    <p:extLst>
      <p:ext uri="{BB962C8B-B14F-4D97-AF65-F5344CB8AC3E}">
        <p14:creationId xmlns:p14="http://schemas.microsoft.com/office/powerpoint/2010/main" val="3261124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Beneficiaries must receive a written NOABD when the Plan </a:t>
            </a:r>
            <a:r>
              <a:rPr lang="en-US" dirty="0" smtClean="0"/>
              <a:t>takes </a:t>
            </a:r>
            <a:r>
              <a:rPr lang="en-US" dirty="0"/>
              <a:t>any of the following actions: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sz="2400" dirty="0"/>
              <a:t>The </a:t>
            </a:r>
            <a:r>
              <a:rPr lang="en-US" sz="2400" u="sng" dirty="0"/>
              <a:t>denial</a:t>
            </a:r>
            <a:r>
              <a:rPr lang="en-US" sz="2400" dirty="0"/>
              <a:t> or </a:t>
            </a:r>
            <a:r>
              <a:rPr lang="en-US" sz="2400" u="sng" dirty="0"/>
              <a:t>limited authorization </a:t>
            </a:r>
            <a:r>
              <a:rPr lang="en-US" sz="2400" dirty="0"/>
              <a:t>of a requested service, including determinations based on: the type or level of service, medical necessity, appropriateness, setting, or effectiveness of a covered benefit;</a:t>
            </a:r>
          </a:p>
          <a:p>
            <a:pPr marL="514350" indent="-514350">
              <a:buFont typeface="+mj-lt"/>
              <a:buAutoNum type="arabicPeriod"/>
            </a:pPr>
            <a:r>
              <a:rPr lang="en-US" sz="2400" dirty="0" smtClean="0"/>
              <a:t>The </a:t>
            </a:r>
            <a:r>
              <a:rPr lang="en-US" sz="2400" u="sng" dirty="0"/>
              <a:t>reduction</a:t>
            </a:r>
            <a:r>
              <a:rPr lang="en-US" sz="2400" dirty="0"/>
              <a:t>, </a:t>
            </a:r>
            <a:r>
              <a:rPr lang="en-US" sz="2400" u="sng" dirty="0"/>
              <a:t>suspension</a:t>
            </a:r>
            <a:r>
              <a:rPr lang="en-US" sz="2400" dirty="0"/>
              <a:t>, or </a:t>
            </a:r>
            <a:r>
              <a:rPr lang="en-US" sz="2400" u="sng" dirty="0"/>
              <a:t>termination</a:t>
            </a:r>
            <a:r>
              <a:rPr lang="en-US" sz="2400" dirty="0"/>
              <a:t> of a previously authorized service;</a:t>
            </a:r>
          </a:p>
          <a:p>
            <a:pPr marL="514350" indent="-514350">
              <a:buFont typeface="+mj-lt"/>
              <a:buAutoNum type="arabicPeriod"/>
            </a:pPr>
            <a:r>
              <a:rPr lang="en-US" sz="2400" dirty="0" smtClean="0"/>
              <a:t>The </a:t>
            </a:r>
            <a:r>
              <a:rPr lang="en-US" sz="2400" u="sng" dirty="0"/>
              <a:t>denial</a:t>
            </a:r>
            <a:r>
              <a:rPr lang="en-US" sz="2400" dirty="0"/>
              <a:t>, in whole or in part, </a:t>
            </a:r>
            <a:r>
              <a:rPr lang="en-US" sz="2400" u="sng" dirty="0"/>
              <a:t>of payment </a:t>
            </a:r>
            <a:r>
              <a:rPr lang="en-US" sz="2400" dirty="0"/>
              <a:t>for a service;</a:t>
            </a:r>
          </a:p>
          <a:p>
            <a:pPr marL="514350" indent="-514350">
              <a:buFont typeface="+mj-lt"/>
              <a:buAutoNum type="arabicPeriod"/>
            </a:pPr>
            <a:r>
              <a:rPr lang="en-US" sz="2400" dirty="0" smtClean="0"/>
              <a:t>The </a:t>
            </a:r>
            <a:r>
              <a:rPr lang="en-US" sz="2400" u="sng" dirty="0"/>
              <a:t>failure</a:t>
            </a:r>
            <a:r>
              <a:rPr lang="en-US" sz="2400" dirty="0"/>
              <a:t> to provide services in a </a:t>
            </a:r>
            <a:r>
              <a:rPr lang="en-US" sz="2400" u="sng" dirty="0"/>
              <a:t>timely manner</a:t>
            </a:r>
            <a:r>
              <a:rPr lang="en-US" sz="2400" dirty="0"/>
              <a:t>;</a:t>
            </a:r>
          </a:p>
          <a:p>
            <a:pPr marL="514350" indent="-514350">
              <a:buFont typeface="+mj-lt"/>
              <a:buAutoNum type="arabicPeriod"/>
            </a:pPr>
            <a:r>
              <a:rPr lang="en-US" sz="2400" dirty="0" smtClean="0"/>
              <a:t>The </a:t>
            </a:r>
            <a:r>
              <a:rPr lang="en-US" sz="2400" u="sng" dirty="0"/>
              <a:t>failure</a:t>
            </a:r>
            <a:r>
              <a:rPr lang="en-US" sz="2400" dirty="0"/>
              <a:t> to act within the </a:t>
            </a:r>
            <a:r>
              <a:rPr lang="en-US" sz="2400" u="sng" dirty="0"/>
              <a:t>required timeframes</a:t>
            </a:r>
            <a:r>
              <a:rPr lang="en-US" sz="2400" dirty="0"/>
              <a:t> for standard resolution of </a:t>
            </a:r>
            <a:r>
              <a:rPr lang="en-US" sz="2400" u="sng" dirty="0"/>
              <a:t>grievances and appeals</a:t>
            </a:r>
            <a:r>
              <a:rPr lang="en-US" sz="2400" dirty="0"/>
              <a:t>; or</a:t>
            </a:r>
          </a:p>
          <a:p>
            <a:pPr marL="514350" indent="-514350">
              <a:buFont typeface="+mj-lt"/>
              <a:buAutoNum type="arabicPeriod"/>
            </a:pPr>
            <a:r>
              <a:rPr lang="en-US" sz="2400" dirty="0" smtClean="0"/>
              <a:t>The </a:t>
            </a:r>
            <a:r>
              <a:rPr lang="en-US" sz="2400" u="sng" dirty="0"/>
              <a:t>denial</a:t>
            </a:r>
            <a:r>
              <a:rPr lang="en-US" sz="2400" dirty="0"/>
              <a:t> of a beneficiary’s request to </a:t>
            </a:r>
            <a:r>
              <a:rPr lang="en-US" sz="2400" u="sng" dirty="0"/>
              <a:t>dispute financial liability</a:t>
            </a:r>
            <a:r>
              <a:rPr lang="en-US" sz="2400" dirty="0"/>
              <a:t>.</a:t>
            </a:r>
          </a:p>
          <a:p>
            <a:endParaRPr lang="en-US" dirty="0"/>
          </a:p>
        </p:txBody>
      </p:sp>
    </p:spTree>
    <p:extLst>
      <p:ext uri="{BB962C8B-B14F-4D97-AF65-F5344CB8AC3E}">
        <p14:creationId xmlns:p14="http://schemas.microsoft.com/office/powerpoint/2010/main" val="24670140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1045-Timely Access Examples</a:t>
            </a:r>
            <a:endParaRPr lang="en-US" dirty="0"/>
          </a:p>
        </p:txBody>
      </p:sp>
      <p:sp>
        <p:nvSpPr>
          <p:cNvPr id="3" name="Content Placeholder 2"/>
          <p:cNvSpPr>
            <a:spLocks noGrp="1"/>
          </p:cNvSpPr>
          <p:nvPr>
            <p:ph idx="1"/>
          </p:nvPr>
        </p:nvSpPr>
        <p:spPr/>
        <p:txBody>
          <a:bodyPr/>
          <a:lstStyle/>
          <a:p>
            <a:r>
              <a:rPr lang="en-US" dirty="0"/>
              <a:t>Sally calls on September 22</a:t>
            </a:r>
            <a:r>
              <a:rPr lang="en-US" baseline="30000" dirty="0"/>
              <a:t>nd</a:t>
            </a:r>
            <a:r>
              <a:rPr lang="en-US" dirty="0"/>
              <a:t> in order to request specialty mental health services and the appropriate information is entered on the RAS log. Sally is offered an appointment for an assessment on October 12</a:t>
            </a:r>
            <a:r>
              <a:rPr lang="en-US" baseline="30000" dirty="0"/>
              <a:t>th</a:t>
            </a:r>
            <a:r>
              <a:rPr lang="en-US" dirty="0"/>
              <a:t>, which is beyond </a:t>
            </a:r>
            <a:r>
              <a:rPr lang="en-US" dirty="0" smtClean="0"/>
              <a:t>our </a:t>
            </a:r>
            <a:r>
              <a:rPr lang="en-US" dirty="0"/>
              <a:t>10 day standard. The access staff or clinician sends 1045 – Timely Access letter.</a:t>
            </a:r>
          </a:p>
          <a:p>
            <a:r>
              <a:rPr lang="en-US" dirty="0"/>
              <a:t>Based on Michael’s assessment and treatment plan completed on October 1</a:t>
            </a:r>
            <a:r>
              <a:rPr lang="en-US" baseline="30000" dirty="0"/>
              <a:t>st</a:t>
            </a:r>
            <a:r>
              <a:rPr lang="en-US" dirty="0"/>
              <a:t> it is determined that he would benefit from medication support. Michael is offered a medication support appointment on October 18</a:t>
            </a:r>
            <a:r>
              <a:rPr lang="en-US" baseline="30000" dirty="0"/>
              <a:t>th</a:t>
            </a:r>
            <a:r>
              <a:rPr lang="en-US" dirty="0"/>
              <a:t>, which is beyond the 14 day standard. The Clinician sends 1045 – Timely Access letter. </a:t>
            </a:r>
          </a:p>
          <a:p>
            <a:endParaRPr lang="en-US" dirty="0"/>
          </a:p>
        </p:txBody>
      </p:sp>
    </p:spTree>
    <p:extLst>
      <p:ext uri="{BB962C8B-B14F-4D97-AF65-F5344CB8AC3E}">
        <p14:creationId xmlns:p14="http://schemas.microsoft.com/office/powerpoint/2010/main" val="23871056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1045-Authorization Delay </a:t>
            </a:r>
            <a:endParaRPr lang="en-US" dirty="0"/>
          </a:p>
        </p:txBody>
      </p:sp>
      <p:sp>
        <p:nvSpPr>
          <p:cNvPr id="3" name="Content Placeholder 2"/>
          <p:cNvSpPr>
            <a:spLocks noGrp="1"/>
          </p:cNvSpPr>
          <p:nvPr>
            <p:ph sz="half" idx="1"/>
          </p:nvPr>
        </p:nvSpPr>
        <p:spPr/>
        <p:txBody>
          <a:bodyPr>
            <a:normAutofit lnSpcReduction="10000"/>
          </a:bodyPr>
          <a:lstStyle/>
          <a:p>
            <a:r>
              <a:rPr lang="en-US" dirty="0" smtClean="0"/>
              <a:t>This form is </a:t>
            </a:r>
            <a:r>
              <a:rPr lang="en-US" dirty="0"/>
              <a:t>used when there is a delay in processing a provider’s request for authorization or when the </a:t>
            </a:r>
            <a:r>
              <a:rPr lang="en-US" dirty="0" smtClean="0"/>
              <a:t>MHP </a:t>
            </a:r>
            <a:r>
              <a:rPr lang="en-US" dirty="0"/>
              <a:t>extends the timeframe to make an authorization decision, including: extensions granted at the request of the beneficiary or provider, and/or those granted when there is a need for additional information, and when it is in the benefit of the </a:t>
            </a:r>
            <a:r>
              <a:rPr lang="en-US" dirty="0" smtClean="0"/>
              <a:t>beneficiary.</a:t>
            </a:r>
          </a:p>
          <a:p>
            <a:r>
              <a:rPr lang="en-US" dirty="0" smtClean="0"/>
              <a:t>No match to prior 1045/NOA form.</a:t>
            </a:r>
          </a:p>
          <a:p>
            <a:r>
              <a:rPr lang="en-US" dirty="0" smtClean="0"/>
              <a:t>This is used by Access staff.</a:t>
            </a:r>
          </a:p>
          <a:p>
            <a:endParaRPr lang="en-US" dirty="0"/>
          </a:p>
        </p:txBody>
      </p:sp>
      <p:pic>
        <p:nvPicPr>
          <p:cNvPr id="5" name="Content Placeholder 7"/>
          <p:cNvPicPr>
            <a:picLocks noGrp="1" noChangeAspect="1"/>
          </p:cNvPicPr>
          <p:nvPr>
            <p:ph sz="half" idx="2"/>
          </p:nvPr>
        </p:nvPicPr>
        <p:blipFill>
          <a:blip r:embed="rId2"/>
          <a:stretch>
            <a:fillRect/>
          </a:stretch>
        </p:blipFill>
        <p:spPr>
          <a:xfrm>
            <a:off x="5089525" y="2166343"/>
            <a:ext cx="4184650" cy="3869927"/>
          </a:xfrm>
          <a:prstGeom prst="rect">
            <a:avLst/>
          </a:prstGeom>
        </p:spPr>
      </p:pic>
    </p:spTree>
    <p:extLst>
      <p:ext uri="{BB962C8B-B14F-4D97-AF65-F5344CB8AC3E}">
        <p14:creationId xmlns:p14="http://schemas.microsoft.com/office/powerpoint/2010/main" val="24210969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1045-Authorization Delay Example </a:t>
            </a:r>
            <a:endParaRPr lang="en-US" dirty="0"/>
          </a:p>
        </p:txBody>
      </p:sp>
      <p:sp>
        <p:nvSpPr>
          <p:cNvPr id="3" name="Content Placeholder 2"/>
          <p:cNvSpPr>
            <a:spLocks noGrp="1"/>
          </p:cNvSpPr>
          <p:nvPr>
            <p:ph idx="1"/>
          </p:nvPr>
        </p:nvSpPr>
        <p:spPr/>
        <p:txBody>
          <a:bodyPr/>
          <a:lstStyle/>
          <a:p>
            <a:r>
              <a:rPr lang="en-US" dirty="0" smtClean="0"/>
              <a:t>A Service Authorization Request (SAR) was received by a Children’s Access Clinician on April 12</a:t>
            </a:r>
            <a:r>
              <a:rPr lang="en-US" baseline="30000" dirty="0" smtClean="0"/>
              <a:t>th</a:t>
            </a:r>
            <a:r>
              <a:rPr lang="en-US" dirty="0" smtClean="0"/>
              <a:t> from Star View (a contracted out-of-county organizational provider) and the service authorization date is April 28</a:t>
            </a:r>
            <a:r>
              <a:rPr lang="en-US" baseline="30000" dirty="0" smtClean="0"/>
              <a:t>th</a:t>
            </a:r>
            <a:r>
              <a:rPr lang="en-US" dirty="0" smtClean="0"/>
              <a:t>. This is outside of our 14 day window. </a:t>
            </a:r>
            <a:endParaRPr lang="en-US" dirty="0"/>
          </a:p>
        </p:txBody>
      </p:sp>
    </p:spTree>
    <p:extLst>
      <p:ext uri="{BB962C8B-B14F-4D97-AF65-F5344CB8AC3E}">
        <p14:creationId xmlns:p14="http://schemas.microsoft.com/office/powerpoint/2010/main" val="3624337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latin typeface="Arial" panose="020B0604020202020204" pitchFamily="34" charset="0"/>
                <a:cs typeface="Arial" panose="020B0604020202020204" pitchFamily="34" charset="0"/>
              </a:rPr>
              <a:t>1045-Grievance/Appeal Resolution</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p:txBody>
          <a:bodyPr/>
          <a:lstStyle/>
          <a:p>
            <a:r>
              <a:rPr lang="en-US" dirty="0" smtClean="0"/>
              <a:t>This </a:t>
            </a:r>
            <a:r>
              <a:rPr lang="en-US" dirty="0"/>
              <a:t>f</a:t>
            </a:r>
            <a:r>
              <a:rPr lang="en-US" dirty="0" smtClean="0"/>
              <a:t>orm is used when a grievance and/or appeal is  not resolved within the standard 60 day timeframe.</a:t>
            </a:r>
          </a:p>
          <a:p>
            <a:r>
              <a:rPr lang="en-US" dirty="0"/>
              <a:t>This is the form that was previously called </a:t>
            </a:r>
            <a:r>
              <a:rPr lang="en-US" dirty="0" smtClean="0">
                <a:solidFill>
                  <a:schemeClr val="accent2"/>
                </a:solidFill>
              </a:rPr>
              <a:t>1045-D.</a:t>
            </a:r>
            <a:r>
              <a:rPr lang="en-US" dirty="0" smtClean="0"/>
              <a:t> </a:t>
            </a:r>
          </a:p>
          <a:p>
            <a:r>
              <a:rPr lang="en-US" dirty="0" smtClean="0"/>
              <a:t>This form is used by whichever staff member was assigned by QI to work toward resolution with the beneficiary. </a:t>
            </a:r>
            <a:endParaRPr lang="en-US" dirty="0"/>
          </a:p>
        </p:txBody>
      </p:sp>
      <p:pic>
        <p:nvPicPr>
          <p:cNvPr id="5" name="Content Placeholder 3"/>
          <p:cNvPicPr>
            <a:picLocks noGrp="1" noChangeAspect="1"/>
          </p:cNvPicPr>
          <p:nvPr>
            <p:ph sz="half" idx="2"/>
          </p:nvPr>
        </p:nvPicPr>
        <p:blipFill>
          <a:blip r:embed="rId2"/>
          <a:stretch>
            <a:fillRect/>
          </a:stretch>
        </p:blipFill>
        <p:spPr>
          <a:xfrm>
            <a:off x="5336398" y="2160588"/>
            <a:ext cx="3690903" cy="3881437"/>
          </a:xfrm>
          <a:prstGeom prst="rect">
            <a:avLst/>
          </a:prstGeom>
        </p:spPr>
      </p:pic>
    </p:spTree>
    <p:extLst>
      <p:ext uri="{BB962C8B-B14F-4D97-AF65-F5344CB8AC3E}">
        <p14:creationId xmlns:p14="http://schemas.microsoft.com/office/powerpoint/2010/main" val="27233947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1045-Grievance/Appeal Resolution Example </a:t>
            </a:r>
            <a:endParaRPr lang="en-US" dirty="0"/>
          </a:p>
        </p:txBody>
      </p:sp>
      <p:sp>
        <p:nvSpPr>
          <p:cNvPr id="3" name="Content Placeholder 2"/>
          <p:cNvSpPr>
            <a:spLocks noGrp="1"/>
          </p:cNvSpPr>
          <p:nvPr>
            <p:ph idx="1"/>
          </p:nvPr>
        </p:nvSpPr>
        <p:spPr/>
        <p:txBody>
          <a:bodyPr/>
          <a:lstStyle/>
          <a:p>
            <a:r>
              <a:rPr lang="en-US" dirty="0" smtClean="0"/>
              <a:t>Tyler submitted a client problem resolution form (grievance) stating his concern about staff behavior while being on our inpatient unit. An acknowledgement letter was sent stating that it would take up to 60 days for resolution and identified the Director of Nursing as the responsible party for resolution. 60 days had passed and no resolution was determined due to high demands and being under staffed. The Director of Nursing sends the 1045-Grievance/Appeal Resolution. </a:t>
            </a:r>
            <a:endParaRPr lang="en-US" dirty="0"/>
          </a:p>
        </p:txBody>
      </p:sp>
    </p:spTree>
    <p:extLst>
      <p:ext uri="{BB962C8B-B14F-4D97-AF65-F5344CB8AC3E}">
        <p14:creationId xmlns:p14="http://schemas.microsoft.com/office/powerpoint/2010/main" val="40005255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latin typeface="Arial" panose="020B0604020202020204" pitchFamily="34" charset="0"/>
                <a:cs typeface="Arial" panose="020B0604020202020204" pitchFamily="34" charset="0"/>
              </a:rPr>
              <a:t>1045-Financial Liability</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p:txBody>
          <a:bodyPr/>
          <a:lstStyle/>
          <a:p>
            <a:r>
              <a:rPr lang="en-US" dirty="0" smtClean="0"/>
              <a:t>This form is used when the CDM denies a beneficiary their request to dispute financial liability. </a:t>
            </a:r>
          </a:p>
          <a:p>
            <a:r>
              <a:rPr lang="en-US" dirty="0" smtClean="0"/>
              <a:t>No match to a prior 1045/NOA form.</a:t>
            </a:r>
          </a:p>
          <a:p>
            <a:r>
              <a:rPr lang="en-US" dirty="0" smtClean="0"/>
              <a:t>CDM staff dealing with the particular claim use this form. </a:t>
            </a:r>
            <a:endParaRPr lang="en-US" dirty="0"/>
          </a:p>
        </p:txBody>
      </p:sp>
      <p:pic>
        <p:nvPicPr>
          <p:cNvPr id="5" name="Content Placeholder 3"/>
          <p:cNvPicPr>
            <a:picLocks noGrp="1" noChangeAspect="1"/>
          </p:cNvPicPr>
          <p:nvPr>
            <p:ph sz="half" idx="2"/>
          </p:nvPr>
        </p:nvPicPr>
        <p:blipFill>
          <a:blip r:embed="rId2"/>
          <a:stretch>
            <a:fillRect/>
          </a:stretch>
        </p:blipFill>
        <p:spPr>
          <a:xfrm>
            <a:off x="5148315" y="2160588"/>
            <a:ext cx="4067070" cy="3881437"/>
          </a:xfrm>
          <a:prstGeom prst="rect">
            <a:avLst/>
          </a:prstGeom>
        </p:spPr>
      </p:pic>
    </p:spTree>
    <p:extLst>
      <p:ext uri="{BB962C8B-B14F-4D97-AF65-F5344CB8AC3E}">
        <p14:creationId xmlns:p14="http://schemas.microsoft.com/office/powerpoint/2010/main" val="10612550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1045-Financial Liability Example </a:t>
            </a:r>
            <a:endParaRPr lang="en-US" dirty="0"/>
          </a:p>
        </p:txBody>
      </p:sp>
      <p:sp>
        <p:nvSpPr>
          <p:cNvPr id="3" name="Content Placeholder 2"/>
          <p:cNvSpPr>
            <a:spLocks noGrp="1"/>
          </p:cNvSpPr>
          <p:nvPr>
            <p:ph idx="1"/>
          </p:nvPr>
        </p:nvSpPr>
        <p:spPr/>
        <p:txBody>
          <a:bodyPr/>
          <a:lstStyle/>
          <a:p>
            <a:r>
              <a:rPr lang="en-US" dirty="0" smtClean="0"/>
              <a:t>A beneficiary contacts the billing department due to receiving a bill for their co-payment, and the billing department concludes the cost-sharing bill is correct. Billing department staff will issue a 1045-Financial Liability form. </a:t>
            </a:r>
            <a:endParaRPr lang="en-US" dirty="0"/>
          </a:p>
        </p:txBody>
      </p:sp>
    </p:spTree>
    <p:extLst>
      <p:ext uri="{BB962C8B-B14F-4D97-AF65-F5344CB8AC3E}">
        <p14:creationId xmlns:p14="http://schemas.microsoft.com/office/powerpoint/2010/main" val="1812103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for sending NOABDs</a:t>
            </a:r>
            <a:endParaRPr lang="en-US" dirty="0"/>
          </a:p>
        </p:txBody>
      </p:sp>
      <p:sp>
        <p:nvSpPr>
          <p:cNvPr id="3" name="Content Placeholder 2"/>
          <p:cNvSpPr>
            <a:spLocks noGrp="1"/>
          </p:cNvSpPr>
          <p:nvPr>
            <p:ph idx="1"/>
          </p:nvPr>
        </p:nvSpPr>
        <p:spPr/>
        <p:txBody>
          <a:bodyPr/>
          <a:lstStyle/>
          <a:p>
            <a:r>
              <a:rPr lang="en-US" dirty="0" smtClean="0"/>
              <a:t>Send completed NOABD form with QI-108 NOABD “Your Rights”, QI-109 Non Discrimination Notice, and QI-110 Language Assistance Tag Lines to beneficiary within expected timeframes (they vary per type of adverse decision)</a:t>
            </a:r>
          </a:p>
          <a:p>
            <a:r>
              <a:rPr lang="en-US" dirty="0" smtClean="0"/>
              <a:t>Email copy of packet, along with any supporting documentation, to QI for tracking</a:t>
            </a:r>
          </a:p>
          <a:p>
            <a:r>
              <a:rPr lang="en-US" dirty="0" smtClean="0"/>
              <a:t>Send packet by interoffice mail to Medical Records for scanning into Avatar</a:t>
            </a:r>
            <a:endParaRPr lang="en-US" dirty="0"/>
          </a:p>
        </p:txBody>
      </p:sp>
    </p:spTree>
    <p:extLst>
      <p:ext uri="{BB962C8B-B14F-4D97-AF65-F5344CB8AC3E}">
        <p14:creationId xmlns:p14="http://schemas.microsoft.com/office/powerpoint/2010/main" val="18049023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NOABD letters help our consumers understand their rights</a:t>
            </a:r>
            <a:endParaRPr lang="en-US"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t="16471" b="16471"/>
          <a:stretch>
            <a:fillRect/>
          </a:stretch>
        </p:blipFill>
        <p:spPr/>
      </p:pic>
      <p:sp>
        <p:nvSpPr>
          <p:cNvPr id="4" name="Text Placeholder 3"/>
          <p:cNvSpPr>
            <a:spLocks noGrp="1"/>
          </p:cNvSpPr>
          <p:nvPr>
            <p:ph type="body" sz="half" idx="2"/>
          </p:nvPr>
        </p:nvSpPr>
        <p:spPr/>
        <p:txBody>
          <a:bodyPr/>
          <a:lstStyle/>
          <a:p>
            <a:pPr algn="ctr"/>
            <a:r>
              <a:rPr lang="en-US" dirty="0" smtClean="0"/>
              <a:t>Thank you for the work you do to ensure consumers have a quality level of care. </a:t>
            </a:r>
            <a:endParaRPr lang="en-US" dirty="0"/>
          </a:p>
        </p:txBody>
      </p:sp>
    </p:spTree>
    <p:extLst>
      <p:ext uri="{BB962C8B-B14F-4D97-AF65-F5344CB8AC3E}">
        <p14:creationId xmlns:p14="http://schemas.microsoft.com/office/powerpoint/2010/main" val="1149017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There are 9 templates used in response to the aforementioned Adverse Benefit Determinations</a:t>
            </a:r>
            <a:r>
              <a:rPr lang="en-US" sz="3200" dirty="0"/>
              <a:t/>
            </a:r>
            <a:br>
              <a:rPr lang="en-US" sz="3200" dirty="0"/>
            </a:br>
            <a:endParaRPr lang="en-US" sz="3200"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a:pPr>
            <a:r>
              <a:rPr lang="en-US" sz="2400" dirty="0" smtClean="0"/>
              <a:t>1045-Denial</a:t>
            </a:r>
          </a:p>
          <a:p>
            <a:pPr marL="514350" indent="-514350">
              <a:buFont typeface="+mj-lt"/>
              <a:buAutoNum type="arabicPeriod"/>
            </a:pPr>
            <a:r>
              <a:rPr lang="en-US" sz="2400" dirty="0" smtClean="0"/>
              <a:t>1045-Delivery System</a:t>
            </a:r>
          </a:p>
          <a:p>
            <a:pPr marL="514350" indent="-514350">
              <a:buFont typeface="+mj-lt"/>
              <a:buAutoNum type="arabicPeriod"/>
            </a:pPr>
            <a:r>
              <a:rPr lang="en-US" sz="2400" dirty="0" smtClean="0"/>
              <a:t>1045-Termination</a:t>
            </a:r>
          </a:p>
          <a:p>
            <a:pPr marL="514350" indent="-514350">
              <a:buFont typeface="+mj-lt"/>
              <a:buAutoNum type="arabicPeriod"/>
            </a:pPr>
            <a:r>
              <a:rPr lang="en-US" sz="2400" dirty="0" smtClean="0"/>
              <a:t>1045-Modification</a:t>
            </a:r>
          </a:p>
          <a:p>
            <a:pPr marL="514350" indent="-514350">
              <a:buFont typeface="+mj-lt"/>
              <a:buAutoNum type="arabicPeriod"/>
            </a:pPr>
            <a:r>
              <a:rPr lang="en-US" sz="2400" dirty="0" smtClean="0"/>
              <a:t>1045-Payment Denial</a:t>
            </a:r>
          </a:p>
          <a:p>
            <a:pPr marL="514350" indent="-514350">
              <a:buFont typeface="+mj-lt"/>
              <a:buAutoNum type="arabicPeriod"/>
            </a:pPr>
            <a:r>
              <a:rPr lang="en-US" sz="2400" dirty="0" smtClean="0"/>
              <a:t>1045-Timely Access</a:t>
            </a:r>
          </a:p>
          <a:p>
            <a:pPr marL="514350" indent="-514350">
              <a:buFont typeface="+mj-lt"/>
              <a:buAutoNum type="arabicPeriod"/>
            </a:pPr>
            <a:r>
              <a:rPr lang="en-US" sz="2400" dirty="0" smtClean="0"/>
              <a:t>1045-Authorization Delay</a:t>
            </a:r>
          </a:p>
          <a:p>
            <a:pPr marL="514350" indent="-514350">
              <a:buFont typeface="+mj-lt"/>
              <a:buAutoNum type="arabicPeriod"/>
            </a:pPr>
            <a:r>
              <a:rPr lang="en-US" sz="2400" dirty="0" smtClean="0"/>
              <a:t>1045-Grievance/Appeal Resolution</a:t>
            </a:r>
          </a:p>
          <a:p>
            <a:pPr marL="514350" indent="-514350">
              <a:buFont typeface="+mj-lt"/>
              <a:buAutoNum type="arabicPeriod"/>
            </a:pPr>
            <a:r>
              <a:rPr lang="en-US" sz="2400" dirty="0" smtClean="0"/>
              <a:t>1045-Financial Liability</a:t>
            </a:r>
            <a:endParaRPr lang="en-US" sz="2400" dirty="0"/>
          </a:p>
        </p:txBody>
      </p:sp>
      <p:sp>
        <p:nvSpPr>
          <p:cNvPr id="4" name="TextBox 3"/>
          <p:cNvSpPr txBox="1"/>
          <p:nvPr/>
        </p:nvSpPr>
        <p:spPr>
          <a:xfrm>
            <a:off x="5638800" y="2374900"/>
            <a:ext cx="4241800" cy="1569660"/>
          </a:xfrm>
          <a:prstGeom prst="rect">
            <a:avLst/>
          </a:prstGeom>
          <a:noFill/>
        </p:spPr>
        <p:txBody>
          <a:bodyPr wrap="square" rtlCol="0">
            <a:spAutoFit/>
          </a:bodyPr>
          <a:lstStyle/>
          <a:p>
            <a:r>
              <a:rPr lang="en-US" sz="3200" dirty="0" smtClean="0">
                <a:solidFill>
                  <a:schemeClr val="accent2"/>
                </a:solidFill>
              </a:rPr>
              <a:t>These forms are available on the blue page!</a:t>
            </a:r>
            <a:endParaRPr lang="en-US" sz="3200" dirty="0">
              <a:solidFill>
                <a:schemeClr val="accent2"/>
              </a:solidFill>
            </a:endParaRPr>
          </a:p>
        </p:txBody>
      </p:sp>
    </p:spTree>
    <p:extLst>
      <p:ext uri="{BB962C8B-B14F-4D97-AF65-F5344CB8AC3E}">
        <p14:creationId xmlns:p14="http://schemas.microsoft.com/office/powerpoint/2010/main" val="15477658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Timing of the Notice</a:t>
            </a:r>
            <a:r>
              <a:rPr lang="en-US" sz="3200" dirty="0"/>
              <a:t/>
            </a:r>
            <a:br>
              <a:rPr lang="en-US" sz="3200" dirty="0"/>
            </a:br>
            <a:endParaRPr lang="en-US" sz="3200" dirty="0"/>
          </a:p>
        </p:txBody>
      </p:sp>
      <p:sp>
        <p:nvSpPr>
          <p:cNvPr id="3" name="Content Placeholder 2"/>
          <p:cNvSpPr>
            <a:spLocks noGrp="1"/>
          </p:cNvSpPr>
          <p:nvPr>
            <p:ph idx="1"/>
          </p:nvPr>
        </p:nvSpPr>
        <p:spPr>
          <a:xfrm>
            <a:off x="677334" y="1371601"/>
            <a:ext cx="8596668" cy="4669762"/>
          </a:xfrm>
        </p:spPr>
        <p:txBody>
          <a:bodyPr>
            <a:normAutofit fontScale="92500" lnSpcReduction="10000"/>
          </a:bodyPr>
          <a:lstStyle/>
          <a:p>
            <a:r>
              <a:rPr lang="en-US" sz="2600" dirty="0" smtClean="0"/>
              <a:t>For </a:t>
            </a:r>
            <a:r>
              <a:rPr lang="en-US" sz="2600" u="sng" dirty="0"/>
              <a:t>termination</a:t>
            </a:r>
            <a:r>
              <a:rPr lang="en-US" sz="2600" dirty="0"/>
              <a:t>, </a:t>
            </a:r>
            <a:r>
              <a:rPr lang="en-US" sz="2600" u="sng" dirty="0"/>
              <a:t>suspension</a:t>
            </a:r>
            <a:r>
              <a:rPr lang="en-US" sz="2600" dirty="0"/>
              <a:t>, or </a:t>
            </a:r>
            <a:r>
              <a:rPr lang="en-US" sz="2600" u="sng" dirty="0"/>
              <a:t>reduction</a:t>
            </a:r>
            <a:r>
              <a:rPr lang="en-US" sz="2600" dirty="0"/>
              <a:t> of a previously authorized specialty mental health and/or DMC-ODS service, </a:t>
            </a:r>
            <a:r>
              <a:rPr lang="en-US" sz="2600" i="1" dirty="0">
                <a:solidFill>
                  <a:schemeClr val="accent1"/>
                </a:solidFill>
              </a:rPr>
              <a:t>at least 10 days before the date of action</a:t>
            </a:r>
            <a:r>
              <a:rPr lang="en-US" sz="2600" dirty="0"/>
              <a:t>, except as permitted under 42 CFR §§ 431.213 and 431.214</a:t>
            </a:r>
            <a:r>
              <a:rPr lang="en-US" sz="2600" dirty="0" smtClean="0"/>
              <a:t>;</a:t>
            </a:r>
            <a:endParaRPr lang="en-US" sz="2600" dirty="0"/>
          </a:p>
          <a:p>
            <a:r>
              <a:rPr lang="en-US" sz="2600" dirty="0" smtClean="0"/>
              <a:t>For </a:t>
            </a:r>
            <a:r>
              <a:rPr lang="en-US" sz="2600" u="sng" dirty="0"/>
              <a:t>denial of payment</a:t>
            </a:r>
            <a:r>
              <a:rPr lang="en-US" sz="2600" dirty="0"/>
              <a:t>, </a:t>
            </a:r>
            <a:r>
              <a:rPr lang="en-US" sz="2600" i="1" dirty="0">
                <a:solidFill>
                  <a:schemeClr val="accent1"/>
                </a:solidFill>
              </a:rPr>
              <a:t>at the time of any action </a:t>
            </a:r>
            <a:r>
              <a:rPr lang="en-US" sz="2600" dirty="0"/>
              <a:t>denying the provider’s claim; </a:t>
            </a:r>
            <a:endParaRPr lang="en-US" sz="2600" dirty="0" smtClean="0"/>
          </a:p>
          <a:p>
            <a:r>
              <a:rPr lang="en-US" sz="2600" dirty="0" smtClean="0"/>
              <a:t>For </a:t>
            </a:r>
            <a:r>
              <a:rPr lang="en-US" sz="2600" dirty="0"/>
              <a:t>decisions resulting in </a:t>
            </a:r>
            <a:r>
              <a:rPr lang="en-US" sz="2600" u="sng" dirty="0"/>
              <a:t>denial</a:t>
            </a:r>
            <a:r>
              <a:rPr lang="en-US" sz="2600" dirty="0"/>
              <a:t>, </a:t>
            </a:r>
            <a:r>
              <a:rPr lang="en-US" sz="2600" u="sng" dirty="0"/>
              <a:t>delay</a:t>
            </a:r>
            <a:r>
              <a:rPr lang="en-US" sz="2600" dirty="0"/>
              <a:t>, or </a:t>
            </a:r>
            <a:r>
              <a:rPr lang="en-US" sz="2600" u="sng" dirty="0"/>
              <a:t>modification</a:t>
            </a:r>
            <a:r>
              <a:rPr lang="en-US" sz="2600" dirty="0"/>
              <a:t> of all or part of the requested specialty mental health and/or DMC-ODS services, </a:t>
            </a:r>
            <a:r>
              <a:rPr lang="en-US" sz="2600" i="1" dirty="0">
                <a:solidFill>
                  <a:schemeClr val="accent1"/>
                </a:solidFill>
              </a:rPr>
              <a:t>within two business days</a:t>
            </a:r>
            <a:r>
              <a:rPr lang="en-US" sz="2600" dirty="0">
                <a:solidFill>
                  <a:schemeClr val="accent1"/>
                </a:solidFill>
              </a:rPr>
              <a:t> </a:t>
            </a:r>
            <a:r>
              <a:rPr lang="en-US" sz="2600" dirty="0"/>
              <a:t>of the decision</a:t>
            </a:r>
            <a:r>
              <a:rPr lang="en-US" sz="2600" dirty="0" smtClean="0"/>
              <a:t>.</a:t>
            </a:r>
            <a:endParaRPr lang="en-US" sz="2600" dirty="0"/>
          </a:p>
          <a:p>
            <a:r>
              <a:rPr lang="en-US" sz="2600" dirty="0" smtClean="0"/>
              <a:t>The </a:t>
            </a:r>
            <a:r>
              <a:rPr lang="en-US" sz="2600" dirty="0"/>
              <a:t>Plan must also communicate the decision </a:t>
            </a:r>
            <a:r>
              <a:rPr lang="en-US" sz="2600" u="sng" dirty="0"/>
              <a:t>to the affected provider </a:t>
            </a:r>
            <a:r>
              <a:rPr lang="en-US" sz="2600" i="1" dirty="0">
                <a:solidFill>
                  <a:schemeClr val="accent1"/>
                </a:solidFill>
              </a:rPr>
              <a:t>within 24 hours of making the decision</a:t>
            </a:r>
          </a:p>
          <a:p>
            <a:endParaRPr lang="en-US" dirty="0"/>
          </a:p>
        </p:txBody>
      </p:sp>
    </p:spTree>
    <p:extLst>
      <p:ext uri="{BB962C8B-B14F-4D97-AF65-F5344CB8AC3E}">
        <p14:creationId xmlns:p14="http://schemas.microsoft.com/office/powerpoint/2010/main" val="17358436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Written NOABD Template attachments</a:t>
            </a:r>
            <a:endParaRPr lang="en-US" dirty="0"/>
          </a:p>
        </p:txBody>
      </p:sp>
      <p:sp>
        <p:nvSpPr>
          <p:cNvPr id="3" name="Content Placeholder 2"/>
          <p:cNvSpPr>
            <a:spLocks noGrp="1"/>
          </p:cNvSpPr>
          <p:nvPr>
            <p:ph idx="1"/>
          </p:nvPr>
        </p:nvSpPr>
        <p:spPr>
          <a:xfrm>
            <a:off x="677334" y="1435101"/>
            <a:ext cx="8596668" cy="4606262"/>
          </a:xfrm>
        </p:spPr>
        <p:txBody>
          <a:bodyPr>
            <a:normAutofit/>
          </a:bodyPr>
          <a:lstStyle/>
          <a:p>
            <a:r>
              <a:rPr lang="en-US" sz="2400" dirty="0" smtClean="0"/>
              <a:t>Plans </a:t>
            </a:r>
            <a:r>
              <a:rPr lang="en-US" sz="2400" dirty="0"/>
              <a:t>must use DHCS’ uniform notice templates, </a:t>
            </a:r>
            <a:r>
              <a:rPr lang="en-US" sz="2400" dirty="0" smtClean="0"/>
              <a:t>which are available in AVATAR and are posted on the intraweb (DHHS’ blue page), </a:t>
            </a:r>
            <a:r>
              <a:rPr lang="en-US" sz="2400" dirty="0"/>
              <a:t>when providing beneficiaries with a written NOABD.</a:t>
            </a:r>
          </a:p>
          <a:p>
            <a:r>
              <a:rPr lang="en-US" sz="2400" u="sng" dirty="0"/>
              <a:t>Each NOABD sent </a:t>
            </a:r>
            <a:r>
              <a:rPr lang="en-US" sz="2400" u="sng" dirty="0" smtClean="0"/>
              <a:t>must also include the </a:t>
            </a:r>
            <a:r>
              <a:rPr lang="en-US" sz="2400" u="sng" dirty="0"/>
              <a:t>following </a:t>
            </a:r>
            <a:r>
              <a:rPr lang="en-US" sz="2400" u="sng" dirty="0" smtClean="0"/>
              <a:t>attachments</a:t>
            </a:r>
            <a:r>
              <a:rPr lang="en-US" sz="2400" dirty="0" smtClean="0"/>
              <a:t>:</a:t>
            </a:r>
          </a:p>
          <a:p>
            <a:pPr marL="514350" indent="-514350">
              <a:buFont typeface="+mj-lt"/>
              <a:buAutoNum type="arabicPeriod"/>
            </a:pPr>
            <a:r>
              <a:rPr lang="en-US" sz="2400" dirty="0"/>
              <a:t>QI-108 NOABD Know Your </a:t>
            </a:r>
            <a:r>
              <a:rPr lang="en-US" sz="2400" dirty="0" smtClean="0"/>
              <a:t>Rights,</a:t>
            </a:r>
            <a:endParaRPr lang="en-US" sz="2400" dirty="0"/>
          </a:p>
          <a:p>
            <a:pPr marL="514350" indent="-514350">
              <a:buFont typeface="+mj-lt"/>
              <a:buAutoNum type="arabicPeriod"/>
            </a:pPr>
            <a:r>
              <a:rPr lang="en-US" sz="2400" dirty="0"/>
              <a:t>QI-109 Beneficiary Non-Discrimination </a:t>
            </a:r>
            <a:r>
              <a:rPr lang="en-US" sz="2400" dirty="0" smtClean="0"/>
              <a:t>Notice, and</a:t>
            </a:r>
            <a:endParaRPr lang="en-US" sz="2400" dirty="0"/>
          </a:p>
          <a:p>
            <a:pPr marL="514350" indent="-514350">
              <a:buFont typeface="+mj-lt"/>
              <a:buAutoNum type="arabicPeriod"/>
            </a:pPr>
            <a:r>
              <a:rPr lang="en-US" sz="2400" dirty="0"/>
              <a:t>QI-110 Language Assistance Taglines</a:t>
            </a:r>
          </a:p>
          <a:p>
            <a:endParaRPr lang="en-US" dirty="0"/>
          </a:p>
          <a:p>
            <a:endParaRPr lang="en-US" dirty="0"/>
          </a:p>
        </p:txBody>
      </p:sp>
    </p:spTree>
    <p:extLst>
      <p:ext uri="{BB962C8B-B14F-4D97-AF65-F5344CB8AC3E}">
        <p14:creationId xmlns:p14="http://schemas.microsoft.com/office/powerpoint/2010/main" val="39426458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Transition from NOA to NOABD Crosswalk</a:t>
            </a:r>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2278592350"/>
              </p:ext>
            </p:extLst>
          </p:nvPr>
        </p:nvGraphicFramePr>
        <p:xfrm>
          <a:off x="677334" y="1422399"/>
          <a:ext cx="8296102" cy="4419601"/>
        </p:xfrm>
        <a:graphic>
          <a:graphicData uri="http://schemas.openxmlformats.org/drawingml/2006/table">
            <a:tbl>
              <a:tblPr>
                <a:tableStyleId>{5C22544A-7EE6-4342-B048-85BDC9FD1C3A}</a:tableStyleId>
              </a:tblPr>
              <a:tblGrid>
                <a:gridCol w="4357548">
                  <a:extLst>
                    <a:ext uri="{9D8B030D-6E8A-4147-A177-3AD203B41FA5}">
                      <a16:colId xmlns:a16="http://schemas.microsoft.com/office/drawing/2014/main" val="3111435234"/>
                    </a:ext>
                  </a:extLst>
                </a:gridCol>
                <a:gridCol w="1068437">
                  <a:extLst>
                    <a:ext uri="{9D8B030D-6E8A-4147-A177-3AD203B41FA5}">
                      <a16:colId xmlns:a16="http://schemas.microsoft.com/office/drawing/2014/main" val="3463498147"/>
                    </a:ext>
                  </a:extLst>
                </a:gridCol>
                <a:gridCol w="2870117">
                  <a:extLst>
                    <a:ext uri="{9D8B030D-6E8A-4147-A177-3AD203B41FA5}">
                      <a16:colId xmlns:a16="http://schemas.microsoft.com/office/drawing/2014/main" val="553888944"/>
                    </a:ext>
                  </a:extLst>
                </a:gridCol>
              </a:tblGrid>
              <a:tr h="232611">
                <a:tc>
                  <a:txBody>
                    <a:bodyPr/>
                    <a:lstStyle/>
                    <a:p>
                      <a:pPr algn="l" fontAlgn="b"/>
                      <a:r>
                        <a:rPr lang="en-US" sz="1200" u="none" strike="noStrike" dirty="0" smtClean="0">
                          <a:effectLst/>
                          <a:latin typeface="+mn-lt"/>
                        </a:rPr>
                        <a:t>“Action” </a:t>
                      </a:r>
                      <a:r>
                        <a:rPr lang="en-US" sz="1200" u="none" strike="noStrike" dirty="0">
                          <a:effectLst/>
                          <a:latin typeface="+mn-lt"/>
                        </a:rPr>
                        <a:t>or </a:t>
                      </a:r>
                      <a:r>
                        <a:rPr lang="en-US" sz="1200" u="none" strike="noStrike" dirty="0" smtClean="0">
                          <a:effectLst/>
                          <a:latin typeface="+mn-lt"/>
                        </a:rPr>
                        <a:t>“Adverse Determination”</a:t>
                      </a:r>
                      <a:endParaRPr lang="en-US" sz="1200" b="0" i="0" u="none" strike="noStrike" dirty="0">
                        <a:solidFill>
                          <a:srgbClr val="000000"/>
                        </a:solidFill>
                        <a:effectLst/>
                        <a:latin typeface="+mn-lt"/>
                      </a:endParaRPr>
                    </a:p>
                  </a:txBody>
                  <a:tcPr marL="9525" marR="9525" marT="9525" marB="0" anchor="b"/>
                </a:tc>
                <a:tc>
                  <a:txBody>
                    <a:bodyPr/>
                    <a:lstStyle/>
                    <a:p>
                      <a:pPr algn="l" fontAlgn="b"/>
                      <a:r>
                        <a:rPr lang="en-US" sz="1200" u="none" strike="noStrike" dirty="0">
                          <a:effectLst/>
                          <a:latin typeface="+mn-lt"/>
                        </a:rPr>
                        <a:t>Past Form</a:t>
                      </a:r>
                      <a:endParaRPr lang="en-US" sz="1200" b="0" i="0" u="none" strike="noStrike" dirty="0">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Current Form</a:t>
                      </a:r>
                      <a:endParaRPr lang="en-US" sz="1200" b="0" i="0" u="none" strike="noStrike">
                        <a:solidFill>
                          <a:srgbClr val="000000"/>
                        </a:solidFill>
                        <a:effectLst/>
                        <a:latin typeface="+mn-lt"/>
                      </a:endParaRPr>
                    </a:p>
                  </a:txBody>
                  <a:tcPr marL="9525" marR="9525" marT="9525" marB="0" anchor="b"/>
                </a:tc>
                <a:extLst>
                  <a:ext uri="{0D108BD9-81ED-4DB2-BD59-A6C34878D82A}">
                    <a16:rowId xmlns:a16="http://schemas.microsoft.com/office/drawing/2014/main" val="3565051657"/>
                  </a:ext>
                </a:extLst>
              </a:tr>
              <a:tr h="1395663">
                <a:tc>
                  <a:txBody>
                    <a:bodyPr/>
                    <a:lstStyle/>
                    <a:p>
                      <a:pPr algn="l" fontAlgn="b"/>
                      <a:r>
                        <a:rPr lang="en-US" sz="1200" u="none" strike="noStrike" dirty="0">
                          <a:effectLst/>
                          <a:latin typeface="+mn-lt"/>
                        </a:rPr>
                        <a:t>1. Denial or limited authorization of a requested service, including determinations based on the type or level of service, medical necessity, appropriateness, setting, or effectiveness of a covered benefit; </a:t>
                      </a:r>
                      <a:endParaRPr lang="en-US" sz="1200" b="0" i="0" u="none" strike="noStrike" dirty="0">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1045-A</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1045- Denial, 1045-Delivery System</a:t>
                      </a:r>
                      <a:endParaRPr lang="en-US" sz="1200" b="0" i="0" u="none" strike="noStrike">
                        <a:solidFill>
                          <a:srgbClr val="000000"/>
                        </a:solidFill>
                        <a:effectLst/>
                        <a:latin typeface="+mn-lt"/>
                      </a:endParaRPr>
                    </a:p>
                  </a:txBody>
                  <a:tcPr marL="9525" marR="9525" marT="9525" marB="0" anchor="b"/>
                </a:tc>
                <a:extLst>
                  <a:ext uri="{0D108BD9-81ED-4DB2-BD59-A6C34878D82A}">
                    <a16:rowId xmlns:a16="http://schemas.microsoft.com/office/drawing/2014/main" val="3124283736"/>
                  </a:ext>
                </a:extLst>
              </a:tr>
              <a:tr h="697832">
                <a:tc>
                  <a:txBody>
                    <a:bodyPr/>
                    <a:lstStyle/>
                    <a:p>
                      <a:pPr algn="l" fontAlgn="b"/>
                      <a:r>
                        <a:rPr lang="en-US" sz="1200" u="none" strike="noStrike">
                          <a:effectLst/>
                          <a:latin typeface="+mn-lt"/>
                        </a:rPr>
                        <a:t>2. The reduction, suspension, or termination of a previously authorized service;</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1045-B</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1045-Termination, 1045-Authorization Delay</a:t>
                      </a:r>
                      <a:endParaRPr lang="en-US" sz="1200" b="0" i="0" u="none" strike="noStrike">
                        <a:solidFill>
                          <a:srgbClr val="000000"/>
                        </a:solidFill>
                        <a:effectLst/>
                        <a:latin typeface="+mn-lt"/>
                      </a:endParaRPr>
                    </a:p>
                  </a:txBody>
                  <a:tcPr marL="9525" marR="9525" marT="9525" marB="0" anchor="b"/>
                </a:tc>
                <a:extLst>
                  <a:ext uri="{0D108BD9-81ED-4DB2-BD59-A6C34878D82A}">
                    <a16:rowId xmlns:a16="http://schemas.microsoft.com/office/drawing/2014/main" val="1508930799"/>
                  </a:ext>
                </a:extLst>
              </a:tr>
              <a:tr h="465221">
                <a:tc>
                  <a:txBody>
                    <a:bodyPr/>
                    <a:lstStyle/>
                    <a:p>
                      <a:pPr algn="l" fontAlgn="b"/>
                      <a:r>
                        <a:rPr lang="en-US" sz="1200" u="none" strike="noStrike" dirty="0">
                          <a:effectLst/>
                          <a:latin typeface="+mn-lt"/>
                        </a:rPr>
                        <a:t>3. The denial, in whole or in part, of payment for a service;</a:t>
                      </a:r>
                      <a:endParaRPr lang="en-US" sz="1200" b="0" i="0" u="none" strike="noStrike" dirty="0">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1045-C</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1045-Payment Denial</a:t>
                      </a:r>
                      <a:endParaRPr lang="en-US" sz="1200" b="0" i="0" u="none" strike="noStrike">
                        <a:solidFill>
                          <a:srgbClr val="000000"/>
                        </a:solidFill>
                        <a:effectLst/>
                        <a:latin typeface="+mn-lt"/>
                      </a:endParaRPr>
                    </a:p>
                  </a:txBody>
                  <a:tcPr marL="9525" marR="9525" marT="9525" marB="0" anchor="b"/>
                </a:tc>
                <a:extLst>
                  <a:ext uri="{0D108BD9-81ED-4DB2-BD59-A6C34878D82A}">
                    <a16:rowId xmlns:a16="http://schemas.microsoft.com/office/drawing/2014/main" val="1162178782"/>
                  </a:ext>
                </a:extLst>
              </a:tr>
              <a:tr h="465221">
                <a:tc>
                  <a:txBody>
                    <a:bodyPr/>
                    <a:lstStyle/>
                    <a:p>
                      <a:pPr algn="l" fontAlgn="b"/>
                      <a:r>
                        <a:rPr lang="en-US" sz="1200" u="none" strike="noStrike">
                          <a:effectLst/>
                          <a:latin typeface="+mn-lt"/>
                        </a:rPr>
                        <a:t>4. The failure to provide services in a timely manner;</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1045-E</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dirty="0">
                          <a:effectLst/>
                          <a:latin typeface="+mn-lt"/>
                        </a:rPr>
                        <a:t>1045-Timely Access, 1045-Authorization Delay</a:t>
                      </a:r>
                      <a:endParaRPr lang="en-US" sz="1200" b="0" i="0" u="none" strike="noStrike" dirty="0">
                        <a:solidFill>
                          <a:srgbClr val="000000"/>
                        </a:solidFill>
                        <a:effectLst/>
                        <a:latin typeface="+mn-lt"/>
                      </a:endParaRPr>
                    </a:p>
                  </a:txBody>
                  <a:tcPr marL="9525" marR="9525" marT="9525" marB="0" anchor="b"/>
                </a:tc>
                <a:extLst>
                  <a:ext uri="{0D108BD9-81ED-4DB2-BD59-A6C34878D82A}">
                    <a16:rowId xmlns:a16="http://schemas.microsoft.com/office/drawing/2014/main" val="395235817"/>
                  </a:ext>
                </a:extLst>
              </a:tr>
              <a:tr h="697832">
                <a:tc>
                  <a:txBody>
                    <a:bodyPr/>
                    <a:lstStyle/>
                    <a:p>
                      <a:pPr algn="l" fontAlgn="b"/>
                      <a:r>
                        <a:rPr lang="en-US" sz="1200" u="none" strike="noStrike">
                          <a:effectLst/>
                          <a:latin typeface="+mn-lt"/>
                        </a:rPr>
                        <a:t>5. The failure to act within the required timeframes for standard resolution of grievances and appeals;</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1045-D</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1045-Grievance/Appeal Resolution</a:t>
                      </a:r>
                      <a:endParaRPr lang="en-US" sz="1200" b="0" i="0" u="none" strike="noStrike">
                        <a:solidFill>
                          <a:srgbClr val="000000"/>
                        </a:solidFill>
                        <a:effectLst/>
                        <a:latin typeface="+mn-lt"/>
                      </a:endParaRPr>
                    </a:p>
                  </a:txBody>
                  <a:tcPr marL="9525" marR="9525" marT="9525" marB="0" anchor="b"/>
                </a:tc>
                <a:extLst>
                  <a:ext uri="{0D108BD9-81ED-4DB2-BD59-A6C34878D82A}">
                    <a16:rowId xmlns:a16="http://schemas.microsoft.com/office/drawing/2014/main" val="2276171461"/>
                  </a:ext>
                </a:extLst>
              </a:tr>
              <a:tr h="465221">
                <a:tc>
                  <a:txBody>
                    <a:bodyPr/>
                    <a:lstStyle/>
                    <a:p>
                      <a:pPr algn="l" fontAlgn="b"/>
                      <a:r>
                        <a:rPr lang="en-US" sz="1200" u="none" strike="noStrike">
                          <a:effectLst/>
                          <a:latin typeface="+mn-lt"/>
                        </a:rPr>
                        <a:t>6. The denial of a beneficiary's request to dispute financial liability.</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a:effectLst/>
                          <a:latin typeface="+mn-lt"/>
                        </a:rPr>
                        <a:t>No prior NOA</a:t>
                      </a:r>
                      <a:endParaRPr lang="en-US" sz="1200" b="0" i="0" u="none" strike="noStrike">
                        <a:solidFill>
                          <a:srgbClr val="000000"/>
                        </a:solidFill>
                        <a:effectLst/>
                        <a:latin typeface="+mn-lt"/>
                      </a:endParaRPr>
                    </a:p>
                  </a:txBody>
                  <a:tcPr marL="9525" marR="9525" marT="9525" marB="0" anchor="b"/>
                </a:tc>
                <a:tc>
                  <a:txBody>
                    <a:bodyPr/>
                    <a:lstStyle/>
                    <a:p>
                      <a:pPr algn="l" fontAlgn="b"/>
                      <a:r>
                        <a:rPr lang="en-US" sz="1200" u="none" strike="noStrike" dirty="0">
                          <a:effectLst/>
                          <a:latin typeface="+mn-lt"/>
                        </a:rPr>
                        <a:t>1045-Financial Liability</a:t>
                      </a:r>
                      <a:endParaRPr lang="en-US" sz="1200" b="0" i="0" u="none" strike="noStrike" dirty="0">
                        <a:solidFill>
                          <a:srgbClr val="000000"/>
                        </a:solidFill>
                        <a:effectLst/>
                        <a:latin typeface="+mn-lt"/>
                      </a:endParaRPr>
                    </a:p>
                  </a:txBody>
                  <a:tcPr marL="9525" marR="9525" marT="9525" marB="0" anchor="b"/>
                </a:tc>
                <a:extLst>
                  <a:ext uri="{0D108BD9-81ED-4DB2-BD59-A6C34878D82A}">
                    <a16:rowId xmlns:a16="http://schemas.microsoft.com/office/drawing/2014/main" val="325959654"/>
                  </a:ext>
                </a:extLst>
              </a:tr>
            </a:tbl>
          </a:graphicData>
        </a:graphic>
      </p:graphicFrame>
    </p:spTree>
    <p:extLst>
      <p:ext uri="{BB962C8B-B14F-4D97-AF65-F5344CB8AC3E}">
        <p14:creationId xmlns:p14="http://schemas.microsoft.com/office/powerpoint/2010/main" val="28048838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NOABD Action and associated Form </a:t>
            </a:r>
            <a:endParaRPr lang="en-US" dirty="0"/>
          </a:p>
        </p:txBody>
      </p:sp>
      <p:sp>
        <p:nvSpPr>
          <p:cNvPr id="3" name="Text Placeholder 2"/>
          <p:cNvSpPr>
            <a:spLocks noGrp="1"/>
          </p:cNvSpPr>
          <p:nvPr>
            <p:ph type="body" idx="1"/>
          </p:nvPr>
        </p:nvSpPr>
        <p:spPr>
          <a:xfrm>
            <a:off x="675744" y="1469429"/>
            <a:ext cx="4185623" cy="576262"/>
          </a:xfrm>
        </p:spPr>
        <p:txBody>
          <a:bodyPr/>
          <a:lstStyle/>
          <a:p>
            <a:r>
              <a:rPr lang="en-US" dirty="0" smtClean="0"/>
              <a:t>NOABD Action </a:t>
            </a:r>
            <a:endParaRPr lang="en-US" dirty="0"/>
          </a:p>
        </p:txBody>
      </p:sp>
      <p:sp>
        <p:nvSpPr>
          <p:cNvPr id="4" name="Content Placeholder 3"/>
          <p:cNvSpPr>
            <a:spLocks noGrp="1"/>
          </p:cNvSpPr>
          <p:nvPr>
            <p:ph sz="half" idx="2"/>
          </p:nvPr>
        </p:nvSpPr>
        <p:spPr>
          <a:xfrm>
            <a:off x="675744" y="2280045"/>
            <a:ext cx="4185623" cy="3304117"/>
          </a:xfrm>
        </p:spPr>
        <p:txBody>
          <a:bodyPr>
            <a:normAutofit fontScale="85000" lnSpcReduction="20000"/>
          </a:bodyPr>
          <a:lstStyle/>
          <a:p>
            <a:pPr marL="514350" indent="-514350">
              <a:buFont typeface="+mj-lt"/>
              <a:buAutoNum type="arabicPeriod"/>
            </a:pPr>
            <a:r>
              <a:rPr lang="en-US" dirty="0"/>
              <a:t>The </a:t>
            </a:r>
            <a:r>
              <a:rPr lang="en-US" u="sng" dirty="0"/>
              <a:t>denial</a:t>
            </a:r>
            <a:r>
              <a:rPr lang="en-US" dirty="0"/>
              <a:t> or </a:t>
            </a:r>
            <a:r>
              <a:rPr lang="en-US" u="sng" dirty="0"/>
              <a:t>limited authorization </a:t>
            </a:r>
            <a:endParaRPr lang="en-US" u="sng" dirty="0" smtClean="0"/>
          </a:p>
          <a:p>
            <a:pPr marL="514350" indent="-514350">
              <a:buFont typeface="+mj-lt"/>
              <a:buAutoNum type="arabicPeriod"/>
            </a:pPr>
            <a:r>
              <a:rPr lang="en-US" dirty="0" smtClean="0"/>
              <a:t>The </a:t>
            </a:r>
            <a:r>
              <a:rPr lang="en-US" u="sng" dirty="0"/>
              <a:t>reduction</a:t>
            </a:r>
            <a:r>
              <a:rPr lang="en-US" dirty="0"/>
              <a:t>, </a:t>
            </a:r>
            <a:r>
              <a:rPr lang="en-US" u="sng" dirty="0"/>
              <a:t>suspension</a:t>
            </a:r>
            <a:r>
              <a:rPr lang="en-US" dirty="0"/>
              <a:t>, or </a:t>
            </a:r>
            <a:r>
              <a:rPr lang="en-US" u="sng" dirty="0"/>
              <a:t>termination</a:t>
            </a:r>
            <a:r>
              <a:rPr lang="en-US" dirty="0"/>
              <a:t> of a previously authorized service;</a:t>
            </a:r>
          </a:p>
          <a:p>
            <a:pPr marL="514350" indent="-514350">
              <a:buFont typeface="+mj-lt"/>
              <a:buAutoNum type="arabicPeriod"/>
            </a:pPr>
            <a:r>
              <a:rPr lang="en-US" dirty="0"/>
              <a:t>The </a:t>
            </a:r>
            <a:r>
              <a:rPr lang="en-US" u="sng" dirty="0"/>
              <a:t>denial</a:t>
            </a:r>
            <a:r>
              <a:rPr lang="en-US" dirty="0"/>
              <a:t>, in whole or in part, </a:t>
            </a:r>
            <a:r>
              <a:rPr lang="en-US" u="sng" dirty="0"/>
              <a:t>of payment </a:t>
            </a:r>
            <a:r>
              <a:rPr lang="en-US" dirty="0"/>
              <a:t>for a service;</a:t>
            </a:r>
          </a:p>
          <a:p>
            <a:pPr marL="514350" indent="-514350">
              <a:buFont typeface="+mj-lt"/>
              <a:buAutoNum type="arabicPeriod"/>
            </a:pPr>
            <a:r>
              <a:rPr lang="en-US" dirty="0"/>
              <a:t>The </a:t>
            </a:r>
            <a:r>
              <a:rPr lang="en-US" u="sng" dirty="0"/>
              <a:t>failure</a:t>
            </a:r>
            <a:r>
              <a:rPr lang="en-US" dirty="0"/>
              <a:t> to provide services in a </a:t>
            </a:r>
            <a:r>
              <a:rPr lang="en-US" u="sng" dirty="0"/>
              <a:t>timely manner</a:t>
            </a:r>
            <a:r>
              <a:rPr lang="en-US" dirty="0"/>
              <a:t>;</a:t>
            </a:r>
          </a:p>
          <a:p>
            <a:pPr marL="514350" indent="-514350">
              <a:buFont typeface="+mj-lt"/>
              <a:buAutoNum type="arabicPeriod"/>
            </a:pPr>
            <a:r>
              <a:rPr lang="en-US" dirty="0"/>
              <a:t>The </a:t>
            </a:r>
            <a:r>
              <a:rPr lang="en-US" u="sng" dirty="0"/>
              <a:t>failure</a:t>
            </a:r>
            <a:r>
              <a:rPr lang="en-US" dirty="0"/>
              <a:t> to act within the </a:t>
            </a:r>
            <a:r>
              <a:rPr lang="en-US" u="sng" dirty="0"/>
              <a:t>required timeframes</a:t>
            </a:r>
            <a:r>
              <a:rPr lang="en-US" dirty="0"/>
              <a:t> for standard resolution of </a:t>
            </a:r>
            <a:r>
              <a:rPr lang="en-US" u="sng" dirty="0"/>
              <a:t>grievances and appeals</a:t>
            </a:r>
            <a:r>
              <a:rPr lang="en-US" dirty="0"/>
              <a:t>; or</a:t>
            </a:r>
          </a:p>
          <a:p>
            <a:pPr marL="514350" indent="-514350">
              <a:buFont typeface="+mj-lt"/>
              <a:buAutoNum type="arabicPeriod"/>
            </a:pPr>
            <a:r>
              <a:rPr lang="en-US" dirty="0"/>
              <a:t>The </a:t>
            </a:r>
            <a:r>
              <a:rPr lang="en-US" u="sng" dirty="0"/>
              <a:t>denial</a:t>
            </a:r>
            <a:r>
              <a:rPr lang="en-US" dirty="0"/>
              <a:t> of a beneficiary’s request to </a:t>
            </a:r>
            <a:r>
              <a:rPr lang="en-US" u="sng" dirty="0"/>
              <a:t>dispute financial liability</a:t>
            </a:r>
            <a:r>
              <a:rPr lang="en-US" dirty="0"/>
              <a:t>.</a:t>
            </a:r>
          </a:p>
          <a:p>
            <a:endParaRPr lang="en-US" dirty="0"/>
          </a:p>
        </p:txBody>
      </p:sp>
      <p:sp>
        <p:nvSpPr>
          <p:cNvPr id="5" name="Text Placeholder 4"/>
          <p:cNvSpPr>
            <a:spLocks noGrp="1"/>
          </p:cNvSpPr>
          <p:nvPr>
            <p:ph type="body" sz="quarter" idx="3"/>
          </p:nvPr>
        </p:nvSpPr>
        <p:spPr>
          <a:xfrm>
            <a:off x="5088383" y="1469429"/>
            <a:ext cx="4185618" cy="576262"/>
          </a:xfrm>
        </p:spPr>
        <p:txBody>
          <a:bodyPr/>
          <a:lstStyle/>
          <a:p>
            <a:r>
              <a:rPr lang="en-US" dirty="0" smtClean="0"/>
              <a:t>NOABD Form  </a:t>
            </a:r>
            <a:endParaRPr lang="en-US" dirty="0"/>
          </a:p>
        </p:txBody>
      </p:sp>
      <p:sp>
        <p:nvSpPr>
          <p:cNvPr id="6" name="Content Placeholder 5"/>
          <p:cNvSpPr>
            <a:spLocks noGrp="1"/>
          </p:cNvSpPr>
          <p:nvPr>
            <p:ph sz="quarter" idx="4"/>
          </p:nvPr>
        </p:nvSpPr>
        <p:spPr>
          <a:xfrm>
            <a:off x="5088384" y="2280045"/>
            <a:ext cx="4185617" cy="4374755"/>
          </a:xfrm>
        </p:spPr>
        <p:txBody>
          <a:bodyPr>
            <a:normAutofit/>
          </a:bodyPr>
          <a:lstStyle/>
          <a:p>
            <a:pPr marL="514350" indent="-514350">
              <a:buFont typeface="+mj-lt"/>
              <a:buAutoNum type="arabicPeriod"/>
            </a:pPr>
            <a:r>
              <a:rPr lang="en-US" sz="1500" dirty="0"/>
              <a:t>1045-Termination, 1045-Modification</a:t>
            </a:r>
          </a:p>
          <a:p>
            <a:pPr marL="514350" indent="-514350">
              <a:buFont typeface="+mj-lt"/>
              <a:buAutoNum type="arabicPeriod"/>
            </a:pPr>
            <a:r>
              <a:rPr lang="en-US" sz="1500" dirty="0" smtClean="0"/>
              <a:t>1045-Denial, 1045-Delivery System</a:t>
            </a:r>
          </a:p>
          <a:p>
            <a:pPr marL="514350" indent="-514350">
              <a:buFont typeface="+mj-lt"/>
              <a:buAutoNum type="arabicPeriod"/>
            </a:pPr>
            <a:r>
              <a:rPr lang="en-US" sz="1500" dirty="0" smtClean="0"/>
              <a:t>1045-Payment Denial</a:t>
            </a:r>
          </a:p>
          <a:p>
            <a:pPr marL="514350" indent="-514350">
              <a:buFont typeface="+mj-lt"/>
              <a:buAutoNum type="arabicPeriod"/>
            </a:pPr>
            <a:r>
              <a:rPr lang="en-US" sz="1500" dirty="0" smtClean="0"/>
              <a:t>1045-Timely Access, 1045-Authorization Delay</a:t>
            </a:r>
          </a:p>
          <a:p>
            <a:pPr marL="514350" indent="-514350">
              <a:buFont typeface="+mj-lt"/>
              <a:buAutoNum type="arabicPeriod"/>
            </a:pPr>
            <a:r>
              <a:rPr lang="en-US" sz="1500" dirty="0" smtClean="0"/>
              <a:t>1045-Grievance/Appeal Resolution</a:t>
            </a:r>
            <a:endParaRPr lang="en-US" sz="1500" dirty="0"/>
          </a:p>
          <a:p>
            <a:pPr marL="514350" indent="-514350">
              <a:buFont typeface="+mj-lt"/>
              <a:buAutoNum type="arabicPeriod"/>
            </a:pPr>
            <a:r>
              <a:rPr lang="en-US" sz="1500" dirty="0" smtClean="0"/>
              <a:t> 1045-Financial Liability</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096811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panose="020B0604020202020204" pitchFamily="34" charset="0"/>
              </a:rPr>
              <a:t>The NOABD must explain all of the following: </a:t>
            </a:r>
            <a:br>
              <a:rPr lang="en-US" dirty="0">
                <a:latin typeface="Arial" panose="020B0604020202020204" pitchFamily="34" charset="0"/>
              </a:rPr>
            </a:br>
            <a:endParaRPr lang="en-US" dirty="0"/>
          </a:p>
        </p:txBody>
      </p:sp>
      <p:sp>
        <p:nvSpPr>
          <p:cNvPr id="3" name="Content Placeholder 2"/>
          <p:cNvSpPr>
            <a:spLocks noGrp="1"/>
          </p:cNvSpPr>
          <p:nvPr>
            <p:ph idx="1"/>
          </p:nvPr>
        </p:nvSpPr>
        <p:spPr>
          <a:xfrm>
            <a:off x="677334" y="1422401"/>
            <a:ext cx="8596668" cy="4618962"/>
          </a:xfrm>
        </p:spPr>
        <p:txBody>
          <a:bodyPr>
            <a:normAutofit fontScale="92500"/>
          </a:bodyPr>
          <a:lstStyle/>
          <a:p>
            <a:r>
              <a:rPr lang="en-US" sz="2200" dirty="0" smtClean="0">
                <a:latin typeface="Arial" panose="020B0604020202020204" pitchFamily="34" charset="0"/>
              </a:rPr>
              <a:t>The </a:t>
            </a:r>
            <a:r>
              <a:rPr lang="en-US" sz="2200" dirty="0">
                <a:latin typeface="Arial" panose="020B0604020202020204" pitchFamily="34" charset="0"/>
              </a:rPr>
              <a:t>adverse benefit determination the Plan has made or intends to </a:t>
            </a:r>
            <a:r>
              <a:rPr lang="en-US" sz="2200" dirty="0" smtClean="0">
                <a:latin typeface="Arial" panose="020B0604020202020204" pitchFamily="34" charset="0"/>
              </a:rPr>
              <a:t>make.</a:t>
            </a:r>
            <a:endParaRPr lang="en-US" sz="2200" dirty="0">
              <a:latin typeface="Arial" panose="020B0604020202020204" pitchFamily="34" charset="0"/>
            </a:endParaRPr>
          </a:p>
          <a:p>
            <a:r>
              <a:rPr lang="en-US" sz="2200" dirty="0" smtClean="0">
                <a:latin typeface="Arial" panose="020B0604020202020204" pitchFamily="34" charset="0"/>
              </a:rPr>
              <a:t>A </a:t>
            </a:r>
            <a:r>
              <a:rPr lang="en-US" sz="2200" dirty="0">
                <a:latin typeface="Arial" panose="020B0604020202020204" pitchFamily="34" charset="0"/>
              </a:rPr>
              <a:t>clear and concise explanation of the reason(s) for the decision. </a:t>
            </a:r>
          </a:p>
          <a:p>
            <a:pPr lvl="1"/>
            <a:r>
              <a:rPr lang="en-US" sz="2200" dirty="0" err="1" smtClean="0">
                <a:latin typeface="Arial" panose="020B0604020202020204" pitchFamily="34" charset="0"/>
              </a:rPr>
              <a:t>ie</a:t>
            </a:r>
            <a:r>
              <a:rPr lang="en-US" sz="2200" dirty="0" smtClean="0">
                <a:latin typeface="Arial" panose="020B0604020202020204" pitchFamily="34" charset="0"/>
              </a:rPr>
              <a:t>. For </a:t>
            </a:r>
            <a:r>
              <a:rPr lang="en-US" sz="2200" dirty="0">
                <a:latin typeface="Arial" panose="020B0604020202020204" pitchFamily="34" charset="0"/>
              </a:rPr>
              <a:t>determinations based on medical necessity criteria, the notice must include the clinical reasons for the decision. </a:t>
            </a:r>
            <a:endParaRPr lang="en-US" sz="2200" dirty="0" smtClean="0">
              <a:latin typeface="Arial" panose="020B0604020202020204" pitchFamily="34" charset="0"/>
            </a:endParaRPr>
          </a:p>
          <a:p>
            <a:r>
              <a:rPr lang="en-US" sz="2200" dirty="0" smtClean="0">
                <a:latin typeface="Arial" panose="020B0604020202020204" pitchFamily="34" charset="0"/>
              </a:rPr>
              <a:t>A </a:t>
            </a:r>
            <a:r>
              <a:rPr lang="en-US" sz="2200" dirty="0">
                <a:latin typeface="Arial" panose="020B0604020202020204" pitchFamily="34" charset="0"/>
              </a:rPr>
              <a:t>description of the criteria used</a:t>
            </a:r>
            <a:r>
              <a:rPr lang="en-US" sz="2200" dirty="0" smtClean="0">
                <a:latin typeface="Arial" panose="020B0604020202020204" pitchFamily="34" charset="0"/>
              </a:rPr>
              <a:t>.</a:t>
            </a:r>
          </a:p>
          <a:p>
            <a:pPr lvl="1"/>
            <a:r>
              <a:rPr lang="en-US" sz="2200" dirty="0" smtClean="0">
                <a:latin typeface="Arial" panose="020B0604020202020204" pitchFamily="34" charset="0"/>
              </a:rPr>
              <a:t>This </a:t>
            </a:r>
            <a:r>
              <a:rPr lang="en-US" sz="2200" dirty="0">
                <a:latin typeface="Arial" panose="020B0604020202020204" pitchFamily="34" charset="0"/>
              </a:rPr>
              <a:t>includes medical necessity criteria, and any processes, strategies, or evidentiary standards used in making such </a:t>
            </a:r>
            <a:r>
              <a:rPr lang="en-US" sz="2200" dirty="0" smtClean="0">
                <a:latin typeface="Arial" panose="020B0604020202020204" pitchFamily="34" charset="0"/>
              </a:rPr>
              <a:t>determinations</a:t>
            </a:r>
            <a:endParaRPr lang="en-US" sz="2200" dirty="0">
              <a:latin typeface="Arial" panose="020B0604020202020204" pitchFamily="34" charset="0"/>
            </a:endParaRPr>
          </a:p>
          <a:p>
            <a:r>
              <a:rPr lang="en-US" sz="2200" dirty="0" smtClean="0">
                <a:latin typeface="Arial" panose="020B0604020202020204" pitchFamily="34" charset="0"/>
              </a:rPr>
              <a:t>The </a:t>
            </a:r>
            <a:r>
              <a:rPr lang="en-US" sz="2200" dirty="0">
                <a:latin typeface="Arial" panose="020B0604020202020204" pitchFamily="34" charset="0"/>
              </a:rPr>
              <a:t>beneficiary’s right to be provided upon request and free of charge, reasonable access to and copies of all documents, records, and other information relevant to the beneficiary’s adverse benefit determination. </a:t>
            </a:r>
          </a:p>
          <a:p>
            <a:endParaRPr lang="en-US" dirty="0"/>
          </a:p>
        </p:txBody>
      </p:sp>
    </p:spTree>
    <p:extLst>
      <p:ext uri="{BB962C8B-B14F-4D97-AF65-F5344CB8AC3E}">
        <p14:creationId xmlns:p14="http://schemas.microsoft.com/office/powerpoint/2010/main" val="3889274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Arial" panose="020B0604020202020204" pitchFamily="34" charset="0"/>
              </a:rPr>
              <a:t>1045-Denial</a:t>
            </a:r>
            <a:r>
              <a:rPr lang="en-US" dirty="0">
                <a:solidFill>
                  <a:srgbClr val="000000"/>
                </a:solidFill>
                <a:latin typeface="Arial" panose="020B0604020202020204" pitchFamily="34" charset="0"/>
              </a:rPr>
              <a:t/>
            </a:r>
            <a:br>
              <a:rPr lang="en-US" dirty="0">
                <a:solidFill>
                  <a:srgbClr val="000000"/>
                </a:solidFill>
                <a:latin typeface="Arial" panose="020B0604020202020204" pitchFamily="34" charset="0"/>
              </a:rPr>
            </a:br>
            <a:endParaRPr lang="en-US" dirty="0"/>
          </a:p>
        </p:txBody>
      </p:sp>
      <p:sp>
        <p:nvSpPr>
          <p:cNvPr id="3" name="Content Placeholder 2"/>
          <p:cNvSpPr>
            <a:spLocks noGrp="1"/>
          </p:cNvSpPr>
          <p:nvPr>
            <p:ph sz="half" idx="1"/>
          </p:nvPr>
        </p:nvSpPr>
        <p:spPr/>
        <p:txBody>
          <a:bodyPr>
            <a:normAutofit/>
          </a:bodyPr>
          <a:lstStyle/>
          <a:p>
            <a:r>
              <a:rPr lang="en-US" dirty="0" smtClean="0"/>
              <a:t>A denial includes </a:t>
            </a:r>
            <a:r>
              <a:rPr lang="en-US" dirty="0"/>
              <a:t>determinations based on type or level of service, requirements for medical necessity, appropriateness, setting or effectiveness of a covered benefit. </a:t>
            </a:r>
            <a:endParaRPr lang="en-US" dirty="0" smtClean="0"/>
          </a:p>
          <a:p>
            <a:r>
              <a:rPr lang="en-US" dirty="0" smtClean="0"/>
              <a:t>This is the form that was previously called </a:t>
            </a:r>
            <a:r>
              <a:rPr lang="en-US" dirty="0" smtClean="0">
                <a:solidFill>
                  <a:schemeClr val="accent2"/>
                </a:solidFill>
              </a:rPr>
              <a:t>1045-A (Assessment). </a:t>
            </a:r>
          </a:p>
          <a:p>
            <a:r>
              <a:rPr lang="en-US" dirty="0" smtClean="0"/>
              <a:t>This will be used by Access Staff and/or LPHA when a client does not meet medical necessity for specialty mental health services.</a:t>
            </a:r>
            <a:endParaRPr lang="en-US" dirty="0"/>
          </a:p>
          <a:p>
            <a:endParaRPr lang="en-US" dirty="0"/>
          </a:p>
        </p:txBody>
      </p:sp>
      <p:pic>
        <p:nvPicPr>
          <p:cNvPr id="5" name="Content Placeholder 8"/>
          <p:cNvPicPr>
            <a:picLocks noGrp="1" noChangeAspect="1"/>
          </p:cNvPicPr>
          <p:nvPr>
            <p:ph sz="half" idx="2"/>
          </p:nvPr>
        </p:nvPicPr>
        <p:blipFill>
          <a:blip r:embed="rId2"/>
          <a:stretch>
            <a:fillRect/>
          </a:stretch>
        </p:blipFill>
        <p:spPr>
          <a:xfrm>
            <a:off x="5089525" y="2406329"/>
            <a:ext cx="4184650" cy="3389955"/>
          </a:xfrm>
          <a:prstGeom prst="rect">
            <a:avLst/>
          </a:prstGeom>
        </p:spPr>
      </p:pic>
    </p:spTree>
    <p:extLst>
      <p:ext uri="{BB962C8B-B14F-4D97-AF65-F5344CB8AC3E}">
        <p14:creationId xmlns:p14="http://schemas.microsoft.com/office/powerpoint/2010/main" val="88356331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1332</TotalTime>
  <Words>2061</Words>
  <Application>Microsoft Office PowerPoint</Application>
  <PresentationFormat>Widescreen</PresentationFormat>
  <Paragraphs>142</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Trebuchet MS</vt:lpstr>
      <vt:lpstr>Wingdings 3</vt:lpstr>
      <vt:lpstr>Facet</vt:lpstr>
      <vt:lpstr>Notice of Adverse Benefit Determination (NOABD)</vt:lpstr>
      <vt:lpstr>Beneficiaries must receive a written NOABD when the Plan takes any of the following actions:  </vt:lpstr>
      <vt:lpstr>There are 9 templates used in response to the aforementioned Adverse Benefit Determinations </vt:lpstr>
      <vt:lpstr>Timing of the Notice </vt:lpstr>
      <vt:lpstr>Written NOABD Template attachments</vt:lpstr>
      <vt:lpstr>Transition from NOA to NOABD Crosswalk</vt:lpstr>
      <vt:lpstr>NOABD Action and associated Form </vt:lpstr>
      <vt:lpstr>The NOABD must explain all of the following:  </vt:lpstr>
      <vt:lpstr>1045-Denial </vt:lpstr>
      <vt:lpstr>1045-Denial Example </vt:lpstr>
      <vt:lpstr>1045-Delivery System</vt:lpstr>
      <vt:lpstr>1045-Delivery System Example</vt:lpstr>
      <vt:lpstr>1045-Termination</vt:lpstr>
      <vt:lpstr>1045-Termination Example </vt:lpstr>
      <vt:lpstr>1045-Modification </vt:lpstr>
      <vt:lpstr>1045-Modification Example </vt:lpstr>
      <vt:lpstr>1045-Payment Denial</vt:lpstr>
      <vt:lpstr>1045-Payment Denial Example </vt:lpstr>
      <vt:lpstr>1045-Timely Access</vt:lpstr>
      <vt:lpstr>1045-Timely Access Examples</vt:lpstr>
      <vt:lpstr>1045-Authorization Delay </vt:lpstr>
      <vt:lpstr>1045-Authorization Delay Example </vt:lpstr>
      <vt:lpstr>1045-Grievance/Appeal Resolution</vt:lpstr>
      <vt:lpstr>1045-Grievance/Appeal Resolution Example </vt:lpstr>
      <vt:lpstr>1045-Financial Liability</vt:lpstr>
      <vt:lpstr>1045-Financial Liability Example </vt:lpstr>
      <vt:lpstr>Process for sending NOABDs</vt:lpstr>
      <vt:lpstr>NOABD letters help our consumers understand their rights</vt:lpstr>
    </vt:vector>
  </TitlesOfParts>
  <Company>Humboldt County Health and Human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Guidry, Glen</dc:creator>
  <cp:lastModifiedBy>Fortenberry, Miranda</cp:lastModifiedBy>
  <cp:revision>100</cp:revision>
  <cp:lastPrinted>2018-06-08T21:02:27Z</cp:lastPrinted>
  <dcterms:created xsi:type="dcterms:W3CDTF">2018-04-10T19:15:17Z</dcterms:created>
  <dcterms:modified xsi:type="dcterms:W3CDTF">2019-02-14T00:54:25Z</dcterms:modified>
</cp:coreProperties>
</file>